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8" r:id="rId3"/>
    <p:sldId id="317" r:id="rId4"/>
    <p:sldId id="318" r:id="rId5"/>
    <p:sldId id="259" r:id="rId6"/>
    <p:sldId id="313" r:id="rId7"/>
    <p:sldId id="260" r:id="rId8"/>
    <p:sldId id="261" r:id="rId9"/>
    <p:sldId id="262" r:id="rId10"/>
    <p:sldId id="316" r:id="rId11"/>
    <p:sldId id="312" r:id="rId12"/>
    <p:sldId id="322" r:id="rId13"/>
    <p:sldId id="321" r:id="rId14"/>
    <p:sldId id="276" r:id="rId15"/>
    <p:sldId id="277" r:id="rId16"/>
    <p:sldId id="278" r:id="rId17"/>
    <p:sldId id="279" r:id="rId18"/>
    <p:sldId id="280" r:id="rId19"/>
    <p:sldId id="291" r:id="rId20"/>
    <p:sldId id="292" r:id="rId21"/>
    <p:sldId id="323" r:id="rId22"/>
    <p:sldId id="295" r:id="rId23"/>
    <p:sldId id="324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5"/>
    <p:restoredTop sz="76764"/>
  </p:normalViewPr>
  <p:slideViewPr>
    <p:cSldViewPr snapToGrid="0" snapToObjects="1">
      <p:cViewPr varScale="1">
        <p:scale>
          <a:sx n="112" d="100"/>
          <a:sy n="112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2415-0237-6F42-81AC-22B93A100556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DD5C0-F143-794D-986B-F63E151E5E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DD5C0-F143-794D-986B-F63E151E5E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b1e7c0999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b1e7c0999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, but </a:t>
            </a:r>
            <a:r>
              <a:rPr lang="de-DE" dirty="0" err="1"/>
              <a:t>for</a:t>
            </a:r>
            <a:r>
              <a:rPr lang="de-DE" dirty="0"/>
              <a:t> a wider </a:t>
            </a:r>
            <a:r>
              <a:rPr lang="de-DE" dirty="0" err="1"/>
              <a:t>addoption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85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b1e7c099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b1e7c0999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Firstly, </a:t>
            </a:r>
            <a:r>
              <a:rPr lang="en" dirty="0" err="1"/>
              <a:t>EaaS</a:t>
            </a:r>
            <a:r>
              <a:rPr lang="en" dirty="0"/>
              <a:t> needs to be improved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multi-user, UI/UX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705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b1e7c0999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b1e7c0999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noProof="0" dirty="0"/>
              <a:t>If you remember the slide with the layer. The middle layer (software environments) offers a lot of options for sharing work and expertise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en-US" noProof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noProof="0" dirty="0"/>
              <a:t>we create a network of </a:t>
            </a:r>
            <a:r>
              <a:rPr lang="en-US" noProof="0" dirty="0" err="1"/>
              <a:t>EaaSI</a:t>
            </a:r>
            <a:r>
              <a:rPr lang="en-US" noProof="0" dirty="0"/>
              <a:t> node hosts, where every node can contribute and can benefit from expertise from others. Have you ever installed AutoCAD for DOS? We don‘t have to repeat this exercise every time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en-US" noProof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750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b1e7c0999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b1e7c0999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machine-actional</a:t>
            </a:r>
            <a:r>
              <a:rPr lang="de-DE" dirty="0"/>
              <a:t>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capabilities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Usually</a:t>
            </a:r>
            <a:r>
              <a:rPr lang="de-DE" dirty="0"/>
              <a:t> a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starts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object</a:t>
            </a:r>
            <a:r>
              <a:rPr lang="de-DE" dirty="0"/>
              <a:t>, 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render</a:t>
            </a:r>
            <a:r>
              <a:rPr lang="de-DE" dirty="0"/>
              <a:t> it.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25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b1e7c0999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b1e7c0999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 err="1"/>
              <a:t>There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606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4b1e7c0999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4b1e7c0999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15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b1e7c099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b1e7c099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37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4b1e7c0999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4b1e7c0999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65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4b1e7c099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4b1e7c0999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71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already have established practices to store and cite research data. The question though, how long is this data actually usable. </a:t>
            </a:r>
          </a:p>
          <a:p>
            <a:endParaRPr lang="en-US" dirty="0"/>
          </a:p>
          <a:p>
            <a:r>
              <a:rPr lang="en-US" dirty="0"/>
              <a:t>To get a better sense, we looked into some random data sets, and what you typically find are mixed bags. </a:t>
            </a:r>
          </a:p>
          <a:p>
            <a:endParaRPr lang="en-US" dirty="0"/>
          </a:p>
          <a:p>
            <a:r>
              <a:rPr lang="en-US" dirty="0"/>
              <a:t>For these you most likely need the appropriate software for reuse.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8E5B-57BF-C043-807E-9E9E849993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3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Skaliert</a:t>
            </a:r>
            <a:r>
              <a:rPr lang="en-US"/>
              <a:t>: </a:t>
            </a:r>
            <a:r>
              <a:rPr lang="en-US" err="1"/>
              <a:t>weder</a:t>
            </a:r>
            <a:r>
              <a:rPr lang="en-US"/>
              <a:t> </a:t>
            </a:r>
            <a:r>
              <a:rPr lang="en-US" err="1"/>
              <a:t>viele</a:t>
            </a:r>
            <a:r>
              <a:rPr lang="en-US"/>
              <a:t> </a:t>
            </a:r>
            <a:r>
              <a:rPr lang="en-US" err="1"/>
              <a:t>Nutzer</a:t>
            </a:r>
            <a:r>
              <a:rPr lang="en-US"/>
              <a:t> </a:t>
            </a:r>
            <a:r>
              <a:rPr lang="en-US" err="1"/>
              <a:t>noch</a:t>
            </a:r>
            <a:r>
              <a:rPr lang="en-US"/>
              <a:t> </a:t>
            </a:r>
            <a:r>
              <a:rPr lang="en-US" err="1"/>
              <a:t>viele</a:t>
            </a:r>
            <a:r>
              <a:rPr lang="en-US"/>
              <a:t> </a:t>
            </a:r>
            <a:r>
              <a:rPr lang="en-US" err="1"/>
              <a:t>Objekte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8E5B-57BF-C043-807E-9E9E849993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de-DE" sz="1000" dirty="0" err="1">
                <a:solidFill>
                  <a:srgbClr val="CCCCCC"/>
                </a:solidFill>
              </a:rPr>
              <a:t>If</a:t>
            </a:r>
            <a:r>
              <a:rPr lang="de-DE" sz="1000" dirty="0">
                <a:solidFill>
                  <a:srgbClr val="CCCCCC"/>
                </a:solidFill>
              </a:rPr>
              <a:t> a </a:t>
            </a:r>
            <a:r>
              <a:rPr lang="de-DE" sz="1000" dirty="0" err="1">
                <a:solidFill>
                  <a:srgbClr val="CCCCCC"/>
                </a:solidFill>
              </a:rPr>
              <a:t>task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seems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to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be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too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complex</a:t>
            </a:r>
            <a:r>
              <a:rPr lang="de-DE" sz="1000" dirty="0">
                <a:solidFill>
                  <a:srgbClr val="CCCCCC"/>
                </a:solidFill>
              </a:rPr>
              <a:t>, just </a:t>
            </a:r>
            <a:r>
              <a:rPr lang="de-DE" sz="1000" dirty="0" err="1">
                <a:solidFill>
                  <a:srgbClr val="CCCCCC"/>
                </a:solidFill>
              </a:rPr>
              <a:t>divide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it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into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layers</a:t>
            </a:r>
            <a:r>
              <a:rPr lang="de-DE" sz="1000" dirty="0">
                <a:solidFill>
                  <a:srgbClr val="CCCCCC"/>
                </a:solidFill>
              </a:rPr>
              <a:t>. </a:t>
            </a:r>
            <a:endParaRPr sz="1000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6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-"/>
            </a:pPr>
            <a:endParaRPr sz="10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de-DE" sz="1000" dirty="0">
                <a:solidFill>
                  <a:schemeClr val="dk1"/>
                </a:solidFill>
              </a:rPr>
              <a:t>Custom-</a:t>
            </a:r>
            <a:r>
              <a:rPr lang="de-DE" sz="1000" dirty="0" err="1">
                <a:solidFill>
                  <a:schemeClr val="dk1"/>
                </a:solidFill>
              </a:rPr>
              <a:t>built</a:t>
            </a:r>
            <a:r>
              <a:rPr lang="de-DE" sz="1000" dirty="0">
                <a:solidFill>
                  <a:schemeClr val="dk1"/>
                </a:solidFill>
              </a:rPr>
              <a:t> </a:t>
            </a:r>
            <a:r>
              <a:rPr lang="de-DE" sz="1000" dirty="0" err="1">
                <a:solidFill>
                  <a:schemeClr val="dk1"/>
                </a:solidFill>
              </a:rPr>
              <a:t>software</a:t>
            </a:r>
            <a:r>
              <a:rPr lang="de-DE" sz="1000" dirty="0">
                <a:solidFill>
                  <a:schemeClr val="dk1"/>
                </a:solidFill>
              </a:rPr>
              <a:t>: </a:t>
            </a:r>
            <a:r>
              <a:rPr lang="de-DE" sz="1000" dirty="0" err="1">
                <a:solidFill>
                  <a:schemeClr val="dk1"/>
                </a:solidFill>
              </a:rPr>
              <a:t>unique</a:t>
            </a:r>
            <a:r>
              <a:rPr lang="de-DE" sz="1000" dirty="0">
                <a:solidFill>
                  <a:schemeClr val="dk1"/>
                </a:solidFill>
              </a:rPr>
              <a:t> </a:t>
            </a:r>
            <a:r>
              <a:rPr lang="de-DE" sz="1000" dirty="0" err="1">
                <a:solidFill>
                  <a:schemeClr val="dk1"/>
                </a:solidFill>
              </a:rPr>
              <a:t>objects</a:t>
            </a:r>
            <a:r>
              <a:rPr lang="de-DE" sz="1000" dirty="0">
                <a:solidFill>
                  <a:schemeClr val="dk1"/>
                </a:solidFill>
              </a:rPr>
              <a:t> → individual </a:t>
            </a:r>
            <a:r>
              <a:rPr lang="de-DE" sz="1000" dirty="0" err="1">
                <a:solidFill>
                  <a:schemeClr val="dk1"/>
                </a:solidFill>
              </a:rPr>
              <a:t>preservation</a:t>
            </a:r>
            <a:r>
              <a:rPr lang="de-DE" sz="1000" dirty="0">
                <a:solidFill>
                  <a:schemeClr val="dk1"/>
                </a:solidFill>
              </a:rPr>
              <a:t> </a:t>
            </a:r>
            <a:r>
              <a:rPr lang="de-DE" sz="1000" dirty="0" err="1">
                <a:solidFill>
                  <a:schemeClr val="dk1"/>
                </a:solidFill>
              </a:rPr>
              <a:t>plans</a:t>
            </a:r>
            <a:r>
              <a:rPr lang="de-DE" sz="1000" dirty="0">
                <a:solidFill>
                  <a:schemeClr val="dk1"/>
                </a:solidFill>
              </a:rPr>
              <a:t> </a:t>
            </a:r>
            <a:r>
              <a:rPr lang="de-DE" sz="1000" dirty="0" err="1">
                <a:solidFill>
                  <a:schemeClr val="dk1"/>
                </a:solidFill>
              </a:rPr>
              <a:t>essentiall</a:t>
            </a:r>
            <a:r>
              <a:rPr lang="de-DE" sz="1000" dirty="0">
                <a:solidFill>
                  <a:schemeClr val="dk1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endParaRPr lang="de-DE" sz="10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1696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-"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rgbClr val="CCCC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00062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  <a:tabLst/>
              <a:defRPr/>
            </a:pPr>
            <a:r>
              <a:rPr lang="de-DE" sz="1600" dirty="0">
                <a:solidFill>
                  <a:schemeClr val="dk1"/>
                </a:solidFill>
              </a:rPr>
              <a:t>This </a:t>
            </a:r>
            <a:r>
              <a:rPr lang="de-DE" sz="1600" dirty="0" err="1">
                <a:solidFill>
                  <a:schemeClr val="dk1"/>
                </a:solidFill>
              </a:rPr>
              <a:t>is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where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these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two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worlds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meet</a:t>
            </a:r>
            <a:r>
              <a:rPr lang="de-DE" sz="1600" baseline="0" dirty="0">
                <a:solidFill>
                  <a:schemeClr val="dk1"/>
                </a:solidFill>
              </a:rPr>
              <a:t>. </a:t>
            </a:r>
            <a:r>
              <a:rPr lang="de-DE" sz="1600" baseline="0" dirty="0" err="1">
                <a:solidFill>
                  <a:schemeClr val="dk1"/>
                </a:solidFill>
              </a:rPr>
              <a:t>And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this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is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the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most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interesting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work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field</a:t>
            </a:r>
            <a:r>
              <a:rPr lang="de-DE" sz="1600" baseline="0" dirty="0">
                <a:solidFill>
                  <a:schemeClr val="dk1"/>
                </a:solidFill>
              </a:rPr>
              <a:t>. </a:t>
            </a:r>
            <a:r>
              <a:rPr lang="de-DE" sz="1600" baseline="0" dirty="0" err="1">
                <a:solidFill>
                  <a:schemeClr val="dk1"/>
                </a:solidFill>
              </a:rPr>
              <a:t>division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of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laber</a:t>
            </a:r>
            <a:r>
              <a:rPr lang="de-DE" sz="1600" baseline="0" dirty="0">
                <a:solidFill>
                  <a:schemeClr val="dk1"/>
                </a:solidFill>
              </a:rPr>
              <a:t>, do </a:t>
            </a:r>
            <a:r>
              <a:rPr lang="de-DE" sz="1600" baseline="0" dirty="0" err="1">
                <a:solidFill>
                  <a:schemeClr val="dk1"/>
                </a:solidFill>
              </a:rPr>
              <a:t>what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you</a:t>
            </a:r>
            <a:r>
              <a:rPr lang="de-DE" sz="1600" baseline="0" dirty="0">
                <a:solidFill>
                  <a:schemeClr val="dk1"/>
                </a:solidFill>
              </a:rPr>
              <a:t> do </a:t>
            </a:r>
            <a:r>
              <a:rPr lang="de-DE" sz="1600" baseline="0" dirty="0" err="1">
                <a:solidFill>
                  <a:schemeClr val="dk1"/>
                </a:solidFill>
              </a:rPr>
              <a:t>best</a:t>
            </a:r>
            <a:endParaRPr lang="de-DE" sz="1600" baseline="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endParaRPr lang="de-DE" sz="1600" baseline="0" dirty="0">
              <a:solidFill>
                <a:schemeClr val="dk1"/>
              </a:solidFill>
            </a:endParaRPr>
          </a:p>
          <a:p>
            <a:pPr marL="171450" lvl="0" indent="-1714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Tx/>
              <a:buChar char="-"/>
            </a:pPr>
            <a:r>
              <a:rPr lang="de-DE" sz="1600" baseline="0" dirty="0" err="1">
                <a:solidFill>
                  <a:schemeClr val="dk1"/>
                </a:solidFill>
              </a:rPr>
              <a:t>From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the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bottom</a:t>
            </a:r>
            <a:r>
              <a:rPr lang="de-DE" sz="1600" baseline="0" dirty="0">
                <a:solidFill>
                  <a:schemeClr val="dk1"/>
                </a:solidFill>
              </a:rPr>
              <a:t>, </a:t>
            </a:r>
            <a:r>
              <a:rPr lang="de-DE" sz="1600" baseline="0" dirty="0" err="1">
                <a:solidFill>
                  <a:schemeClr val="dk1"/>
                </a:solidFill>
              </a:rPr>
              <a:t>very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technical</a:t>
            </a:r>
            <a:r>
              <a:rPr lang="de-DE" sz="1600" baseline="0" dirty="0">
                <a:solidFill>
                  <a:schemeClr val="dk1"/>
                </a:solidFill>
              </a:rPr>
              <a:t>, </a:t>
            </a:r>
            <a:r>
              <a:rPr lang="de-DE" sz="1600" baseline="0" dirty="0" err="1">
                <a:solidFill>
                  <a:schemeClr val="dk1"/>
                </a:solidFill>
              </a:rPr>
              <a:t>keep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emulators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working</a:t>
            </a:r>
            <a:r>
              <a:rPr lang="de-DE" sz="1600" baseline="0" dirty="0">
                <a:solidFill>
                  <a:schemeClr val="dk1"/>
                </a:solidFill>
              </a:rPr>
              <a:t>, </a:t>
            </a:r>
            <a:r>
              <a:rPr lang="de-DE" sz="1600" baseline="0" dirty="0" err="1">
                <a:solidFill>
                  <a:schemeClr val="dk1"/>
                </a:solidFill>
              </a:rPr>
              <a:t>make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sure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them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exchangeable</a:t>
            </a:r>
            <a:r>
              <a:rPr lang="de-DE" sz="1600" baseline="0" dirty="0">
                <a:solidFill>
                  <a:schemeClr val="dk1"/>
                </a:solidFill>
              </a:rPr>
              <a:t>,  </a:t>
            </a:r>
            <a:r>
              <a:rPr lang="de-DE" sz="1600" baseline="0" dirty="0" err="1">
                <a:solidFill>
                  <a:schemeClr val="dk1"/>
                </a:solidFill>
              </a:rPr>
              <a:t>if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they</a:t>
            </a:r>
            <a:r>
              <a:rPr lang="de-DE" sz="1600" baseline="0" dirty="0">
                <a:solidFill>
                  <a:schemeClr val="dk1"/>
                </a:solidFill>
              </a:rPr>
              <a:t> break / </a:t>
            </a:r>
            <a:r>
              <a:rPr lang="de-DE" sz="1600" baseline="0" dirty="0" err="1">
                <a:solidFill>
                  <a:schemeClr val="dk1"/>
                </a:solidFill>
              </a:rPr>
              <a:t>become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obsolte</a:t>
            </a:r>
            <a:r>
              <a:rPr lang="de-DE" sz="1600" baseline="0" dirty="0">
                <a:solidFill>
                  <a:schemeClr val="dk1"/>
                </a:solidFill>
              </a:rPr>
              <a:t>. </a:t>
            </a:r>
          </a:p>
          <a:p>
            <a:pPr marL="171450" lvl="0" indent="-1714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Tx/>
              <a:buChar char="-"/>
            </a:pPr>
            <a:r>
              <a:rPr lang="de-DE" sz="1600" baseline="0" dirty="0" err="1">
                <a:solidFill>
                  <a:schemeClr val="dk1"/>
                </a:solidFill>
              </a:rPr>
              <a:t>protect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the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work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that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has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been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done</a:t>
            </a:r>
            <a:r>
              <a:rPr lang="de-DE" sz="1600" baseline="0" dirty="0">
                <a:solidFill>
                  <a:schemeClr val="dk1"/>
                </a:solidFill>
              </a:rPr>
              <a:t> on </a:t>
            </a:r>
            <a:r>
              <a:rPr lang="de-DE" sz="1600" baseline="0" dirty="0" err="1">
                <a:solidFill>
                  <a:schemeClr val="dk1"/>
                </a:solidFill>
              </a:rPr>
              <a:t>the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upper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baseline="0" dirty="0" err="1">
                <a:solidFill>
                  <a:schemeClr val="dk1"/>
                </a:solidFill>
              </a:rPr>
              <a:t>layers</a:t>
            </a:r>
            <a:r>
              <a:rPr lang="de-DE" sz="1600" baseline="0" dirty="0">
                <a:solidFill>
                  <a:schemeClr val="dk1"/>
                </a:solidFill>
              </a:rPr>
              <a:t>. 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10000"/>
              <a:buFont typeface="Arial"/>
              <a:buNone/>
            </a:pPr>
            <a:endParaRPr lang="de-DE" sz="1600" baseline="0" dirty="0">
              <a:solidFill>
                <a:schemeClr val="tx1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de-DE" sz="1600" dirty="0">
                <a:solidFill>
                  <a:schemeClr val="dk1"/>
                </a:solidFill>
              </a:rPr>
              <a:t>Goal</a:t>
            </a:r>
            <a:r>
              <a:rPr lang="de-DE" sz="1600" baseline="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is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there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anything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that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can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be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shared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among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objects</a:t>
            </a:r>
            <a:r>
              <a:rPr lang="de-DE" sz="1600" dirty="0">
                <a:solidFill>
                  <a:schemeClr val="dk1"/>
                </a:solidFill>
              </a:rPr>
              <a:t>/</a:t>
            </a:r>
            <a:r>
              <a:rPr lang="de-DE" sz="1600" dirty="0" err="1">
                <a:solidFill>
                  <a:schemeClr val="dk1"/>
                </a:solidFill>
              </a:rPr>
              <a:t>institutions</a:t>
            </a:r>
            <a:r>
              <a:rPr lang="de-DE" sz="1600" dirty="0">
                <a:solidFill>
                  <a:schemeClr val="dk1"/>
                </a:solidFill>
              </a:rPr>
              <a:t>?</a:t>
            </a:r>
          </a:p>
          <a:p>
            <a:pPr marL="457200" lvl="0" indent="-2921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-"/>
            </a:pPr>
            <a:r>
              <a:rPr lang="de-DE" sz="1600" dirty="0" err="1">
                <a:solidFill>
                  <a:schemeClr val="dk1"/>
                </a:solidFill>
              </a:rPr>
              <a:t>identify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boundaries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between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generic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technical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tasks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and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object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specific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tasks</a:t>
            </a:r>
            <a:r>
              <a:rPr lang="de-DE" sz="1600" dirty="0">
                <a:solidFill>
                  <a:schemeClr val="dk1"/>
                </a:solidFill>
              </a:rPr>
              <a:t>.</a:t>
            </a:r>
          </a:p>
          <a:p>
            <a:pPr marL="457200" lvl="0" indent="-2921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-"/>
            </a:pPr>
            <a:r>
              <a:rPr lang="de-DE" sz="1600" dirty="0">
                <a:solidFill>
                  <a:schemeClr val="dk1"/>
                </a:solidFill>
              </a:rPr>
              <a:t>E.g. </a:t>
            </a:r>
            <a:r>
              <a:rPr lang="de-DE" sz="1600" dirty="0" err="1">
                <a:solidFill>
                  <a:schemeClr val="dk1"/>
                </a:solidFill>
              </a:rPr>
              <a:t>mainatining</a:t>
            </a:r>
            <a:r>
              <a:rPr lang="de-DE" sz="1600" dirty="0">
                <a:solidFill>
                  <a:schemeClr val="dk1"/>
                </a:solidFill>
              </a:rPr>
              <a:t> a </a:t>
            </a:r>
            <a:r>
              <a:rPr lang="de-DE" sz="1600" dirty="0" err="1">
                <a:solidFill>
                  <a:schemeClr val="dk1"/>
                </a:solidFill>
              </a:rPr>
              <a:t>collection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of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rather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generic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software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environments</a:t>
            </a:r>
            <a:r>
              <a:rPr lang="de-DE" sz="1600" dirty="0">
                <a:solidFill>
                  <a:schemeClr val="dk1"/>
                </a:solidFill>
              </a:rPr>
              <a:t>, </a:t>
            </a:r>
            <a:r>
              <a:rPr lang="de-DE" sz="1600" dirty="0" err="1">
                <a:solidFill>
                  <a:schemeClr val="dk1"/>
                </a:solidFill>
              </a:rPr>
              <a:t>that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can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be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used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with</a:t>
            </a:r>
            <a:r>
              <a:rPr lang="de-DE" sz="1600" dirty="0">
                <a:solidFill>
                  <a:schemeClr val="dk1"/>
                </a:solidFill>
              </a:rPr>
              <a:t> multiple </a:t>
            </a:r>
            <a:r>
              <a:rPr lang="de-DE" sz="1600" dirty="0" err="1">
                <a:solidFill>
                  <a:schemeClr val="dk1"/>
                </a:solidFill>
              </a:rPr>
              <a:t>objects</a:t>
            </a:r>
            <a:r>
              <a:rPr lang="de-DE" sz="1600" dirty="0">
                <a:solidFill>
                  <a:schemeClr val="dk1"/>
                </a:solidFill>
              </a:rPr>
              <a:t> (</a:t>
            </a:r>
            <a:r>
              <a:rPr lang="de-DE" sz="1600" dirty="0" err="1">
                <a:solidFill>
                  <a:schemeClr val="dk1"/>
                </a:solidFill>
              </a:rPr>
              <a:t>and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can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be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simply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adopted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for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specific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tasks</a:t>
            </a:r>
            <a:r>
              <a:rPr lang="de-DE" sz="1600" dirty="0">
                <a:solidFill>
                  <a:schemeClr val="dk1"/>
                </a:solidFill>
              </a:rPr>
              <a:t>). 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4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  <a:tabLst/>
              <a:defRPr/>
            </a:pPr>
            <a:r>
              <a:rPr lang="de-DE" sz="1000" dirty="0" err="1">
                <a:solidFill>
                  <a:srgbClr val="CCCCCC"/>
                </a:solidFill>
              </a:rPr>
              <a:t>this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is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the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basic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idea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of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emulation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as</a:t>
            </a:r>
            <a:r>
              <a:rPr lang="de-DE" sz="1000" dirty="0">
                <a:solidFill>
                  <a:srgbClr val="CCCCCC"/>
                </a:solidFill>
              </a:rPr>
              <a:t> a </a:t>
            </a:r>
            <a:r>
              <a:rPr lang="de-DE" sz="1000" dirty="0" err="1">
                <a:solidFill>
                  <a:srgbClr val="CCCCCC"/>
                </a:solidFill>
              </a:rPr>
              <a:t>service</a:t>
            </a:r>
            <a:r>
              <a:rPr lang="de-DE" sz="1000" dirty="0">
                <a:solidFill>
                  <a:srgbClr val="CCCCCC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endParaRPr lang="de-DE" sz="1000" dirty="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de-DE" sz="1000" dirty="0" err="1">
                <a:solidFill>
                  <a:srgbClr val="CCCCCC"/>
                </a:solidFill>
              </a:rPr>
              <a:t>To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maintain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this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flexibility</a:t>
            </a:r>
            <a:r>
              <a:rPr lang="de-DE" sz="1000" dirty="0">
                <a:solidFill>
                  <a:srgbClr val="CCCCCC"/>
                </a:solidFill>
              </a:rPr>
              <a:t>, </a:t>
            </a:r>
            <a:r>
              <a:rPr lang="de-DE" sz="1000" dirty="0" err="1">
                <a:solidFill>
                  <a:srgbClr val="CCCCCC"/>
                </a:solidFill>
              </a:rPr>
              <a:t>combine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the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three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layers</a:t>
            </a:r>
            <a:r>
              <a:rPr lang="de-DE" sz="1000" dirty="0">
                <a:solidFill>
                  <a:srgbClr val="CCCCCC"/>
                </a:solidFill>
              </a:rPr>
              <a:t> just </a:t>
            </a:r>
            <a:r>
              <a:rPr lang="de-DE" sz="1000" dirty="0" err="1">
                <a:solidFill>
                  <a:srgbClr val="CCCCCC"/>
                </a:solidFill>
              </a:rPr>
              <a:t>using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metadata</a:t>
            </a:r>
            <a:endParaRPr lang="de-DE" sz="1000" dirty="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endParaRPr lang="de-DE" sz="1000" dirty="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de-DE" sz="1000" dirty="0" err="1">
                <a:solidFill>
                  <a:srgbClr val="CCCCCC"/>
                </a:solidFill>
              </a:rPr>
              <a:t>Simplify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the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technology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as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possible</a:t>
            </a:r>
            <a:r>
              <a:rPr lang="de-DE" sz="1000" dirty="0">
                <a:solidFill>
                  <a:srgbClr val="CCCCCC"/>
                </a:solidFill>
              </a:rPr>
              <a:t>, </a:t>
            </a:r>
            <a:r>
              <a:rPr lang="de-DE" sz="1000" dirty="0" err="1">
                <a:solidFill>
                  <a:srgbClr val="CCCCCC"/>
                </a:solidFill>
              </a:rPr>
              <a:t>having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well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maintained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emulators</a:t>
            </a:r>
            <a:endParaRPr lang="de-DE" sz="1000" dirty="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endParaRPr lang="de-DE" sz="1000" dirty="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de-DE" sz="1000" dirty="0" err="1">
                <a:solidFill>
                  <a:srgbClr val="CCCCCC"/>
                </a:solidFill>
              </a:rPr>
              <a:t>Simpliffy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access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and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emulation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related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workflows</a:t>
            </a:r>
            <a:r>
              <a:rPr lang="de-DE" sz="1000" dirty="0">
                <a:solidFill>
                  <a:srgbClr val="CCCCCC"/>
                </a:solidFill>
              </a:rPr>
              <a:t>: e.g. </a:t>
            </a:r>
            <a:r>
              <a:rPr lang="de-DE" sz="1000" dirty="0" err="1">
                <a:solidFill>
                  <a:srgbClr val="CCCCCC"/>
                </a:solidFill>
              </a:rPr>
              <a:t>create</a:t>
            </a:r>
            <a:r>
              <a:rPr lang="de-DE" sz="1000" dirty="0">
                <a:solidFill>
                  <a:srgbClr val="CCCCCC"/>
                </a:solidFill>
              </a:rPr>
              <a:t> a </a:t>
            </a:r>
            <a:r>
              <a:rPr lang="de-DE" sz="1000" dirty="0" err="1">
                <a:solidFill>
                  <a:srgbClr val="CCCCCC"/>
                </a:solidFill>
              </a:rPr>
              <a:t>software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environment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to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render</a:t>
            </a:r>
            <a:r>
              <a:rPr lang="de-DE" sz="1000" dirty="0">
                <a:solidFill>
                  <a:srgbClr val="CCCCCC"/>
                </a:solidFill>
              </a:rPr>
              <a:t> an </a:t>
            </a:r>
            <a:r>
              <a:rPr lang="de-DE" sz="1000" dirty="0" err="1">
                <a:solidFill>
                  <a:srgbClr val="CCCCCC"/>
                </a:solidFill>
              </a:rPr>
              <a:t>object</a:t>
            </a:r>
            <a:endParaRPr lang="de-DE" sz="1000" dirty="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de-DE" sz="1000" dirty="0">
                <a:solidFill>
                  <a:srgbClr val="CCCCCC"/>
                </a:solidFill>
              </a:rPr>
              <a:t>---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de-DE" sz="1000" dirty="0">
                <a:solidFill>
                  <a:srgbClr val="CCCCCC"/>
                </a:solidFill>
              </a:rPr>
              <a:t>Just </a:t>
            </a:r>
            <a:r>
              <a:rPr lang="de-DE" sz="1000" dirty="0" err="1">
                <a:solidFill>
                  <a:srgbClr val="CCCCCC"/>
                </a:solidFill>
              </a:rPr>
              <a:t>to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avoid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confusion</a:t>
            </a:r>
            <a:r>
              <a:rPr lang="de-DE" sz="1000" dirty="0">
                <a:solidFill>
                  <a:srgbClr val="CCCCCC"/>
                </a:solidFill>
              </a:rPr>
              <a:t>. </a:t>
            </a:r>
            <a:r>
              <a:rPr lang="de-DE" sz="1000" dirty="0" err="1">
                <a:solidFill>
                  <a:srgbClr val="CCCCCC"/>
                </a:solidFill>
              </a:rPr>
              <a:t>we</a:t>
            </a:r>
            <a:r>
              <a:rPr lang="de-DE" sz="1000" dirty="0">
                <a:solidFill>
                  <a:srgbClr val="CCCCCC"/>
                </a:solidFill>
              </a:rPr>
              <a:t> do not </a:t>
            </a:r>
            <a:r>
              <a:rPr lang="de-DE" sz="1000" dirty="0" err="1">
                <a:solidFill>
                  <a:srgbClr val="CCCCCC"/>
                </a:solidFill>
              </a:rPr>
              <a:t>develop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emulators</a:t>
            </a:r>
            <a:r>
              <a:rPr lang="de-DE" sz="1000" dirty="0">
                <a:solidFill>
                  <a:srgbClr val="CCCCCC"/>
                </a:solidFill>
              </a:rPr>
              <a:t>, </a:t>
            </a:r>
            <a:r>
              <a:rPr lang="de-DE" sz="1000" dirty="0" err="1">
                <a:solidFill>
                  <a:srgbClr val="CCCCCC"/>
                </a:solidFill>
              </a:rPr>
              <a:t>that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would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be</a:t>
            </a:r>
            <a:r>
              <a:rPr lang="de-DE" sz="1000" dirty="0">
                <a:solidFill>
                  <a:srgbClr val="CCCCCC"/>
                </a:solidFill>
              </a:rPr>
              <a:t> a </a:t>
            </a:r>
            <a:r>
              <a:rPr lang="de-DE" sz="1000" dirty="0" err="1">
                <a:solidFill>
                  <a:srgbClr val="CCCCCC"/>
                </a:solidFill>
              </a:rPr>
              <a:t>wast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of</a:t>
            </a:r>
            <a:r>
              <a:rPr lang="de-DE" sz="1000" dirty="0">
                <a:solidFill>
                  <a:srgbClr val="CCCCCC"/>
                </a:solidFill>
              </a:rPr>
              <a:t> time. </a:t>
            </a:r>
            <a:r>
              <a:rPr lang="de-DE" sz="1000" dirty="0" err="1">
                <a:solidFill>
                  <a:srgbClr val="CCCCCC"/>
                </a:solidFill>
              </a:rPr>
              <a:t>Use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what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is</a:t>
            </a:r>
            <a:r>
              <a:rPr lang="de-DE" sz="1000" dirty="0">
                <a:solidFill>
                  <a:srgbClr val="CCCCCC"/>
                </a:solidFill>
              </a:rPr>
              <a:t> out </a:t>
            </a:r>
            <a:r>
              <a:rPr lang="de-DE" sz="1000" dirty="0" err="1">
                <a:solidFill>
                  <a:srgbClr val="CCCCCC"/>
                </a:solidFill>
              </a:rPr>
              <a:t>there</a:t>
            </a:r>
            <a:r>
              <a:rPr lang="de-DE" sz="1000" dirty="0">
                <a:solidFill>
                  <a:srgbClr val="CCCCCC"/>
                </a:solidFill>
              </a:rPr>
              <a:t>, </a:t>
            </a:r>
            <a:r>
              <a:rPr lang="de-DE" sz="1000" dirty="0" err="1">
                <a:solidFill>
                  <a:srgbClr val="CCCCCC"/>
                </a:solidFill>
              </a:rPr>
              <a:t>make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them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usable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and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accessible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for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preservation</a:t>
            </a:r>
            <a:r>
              <a:rPr lang="de-DE" sz="1000" dirty="0">
                <a:solidFill>
                  <a:srgbClr val="CCCCCC"/>
                </a:solidFill>
              </a:rPr>
              <a:t> ans </a:t>
            </a:r>
            <a:r>
              <a:rPr lang="de-DE" sz="1000" dirty="0" err="1">
                <a:solidFill>
                  <a:srgbClr val="CCCCCC"/>
                </a:solidFill>
              </a:rPr>
              <a:t>similar</a:t>
            </a:r>
            <a:r>
              <a:rPr lang="de-DE" sz="1000" dirty="0">
                <a:solidFill>
                  <a:srgbClr val="CCCCCC"/>
                </a:solidFill>
              </a:rPr>
              <a:t> </a:t>
            </a:r>
            <a:r>
              <a:rPr lang="de-DE" sz="1000" dirty="0" err="1">
                <a:solidFill>
                  <a:srgbClr val="CCCCCC"/>
                </a:solidFill>
              </a:rPr>
              <a:t>purposes</a:t>
            </a:r>
            <a:r>
              <a:rPr lang="de-DE" sz="1000" dirty="0">
                <a:solidFill>
                  <a:srgbClr val="CCCCCC"/>
                </a:solidFill>
              </a:rPr>
              <a:t>. </a:t>
            </a:r>
            <a:endParaRPr sz="1000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7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sides: </a:t>
            </a:r>
          </a:p>
          <a:p>
            <a:endParaRPr lang="en-US" dirty="0"/>
          </a:p>
          <a:p>
            <a:r>
              <a:rPr lang="en-US" dirty="0"/>
              <a:t>1. curation: create, manage and test environments</a:t>
            </a:r>
          </a:p>
          <a:p>
            <a:r>
              <a:rPr lang="en-US" dirty="0"/>
              <a:t>2. publication: provide access, reading room or cloud.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DD5C0-F143-794D-986B-F63E151E5E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24FE5-5087-9143-8D69-B0881DC84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ED1B98-84A2-D045-A399-841AD47A9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F2B200-25FD-9D48-9F60-8AF79DAD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67920A-8A39-F54F-8AD0-0D1B58C0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A1817F-61D5-814E-BCE5-418BB446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F8081-B351-7A4A-B64E-A84D39C1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AEE122-98C1-D442-B938-165C3B7A1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45E623-54E4-4349-83C2-E16B4ED6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3B15D-668A-0240-87A3-175E18A7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52FFBE-300A-0245-B79C-0DEAA2C9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9FC978A-F733-EE41-80AE-F96AED127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744A87-1D93-F047-8EF0-275B6F85A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BFD243-6775-C544-B511-79F2BF22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D7B935-86AC-ED49-8ADD-0F14F871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6A7CBC-5945-C545-B457-1B268A88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5113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939800" y="-3606800"/>
            <a:ext cx="14071600" cy="140716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3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3"/>
          <p:cNvSpPr/>
          <p:nvPr/>
        </p:nvSpPr>
        <p:spPr>
          <a:xfrm>
            <a:off x="1018667" y="-1648367"/>
            <a:ext cx="10154800" cy="10154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3"/>
          <p:cNvSpPr/>
          <p:nvPr/>
        </p:nvSpPr>
        <p:spPr>
          <a:xfrm>
            <a:off x="1597733" y="-1069300"/>
            <a:ext cx="8996000" cy="8996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3"/>
          <p:cNvSpPr/>
          <p:nvPr/>
        </p:nvSpPr>
        <p:spPr>
          <a:xfrm>
            <a:off x="3023867" y="356833"/>
            <a:ext cx="6144400" cy="6144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62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949500" y="2982400"/>
            <a:ext cx="711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ontserrat"/>
              <a:buNone/>
              <a:defRPr sz="69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5737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Font typeface="Open Sans Light"/>
              <a:buChar char="￮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￮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￮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○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■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○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■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87809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Font typeface="Open Sans Light"/>
              <a:buChar char="￮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￮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￮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○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■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○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■"/>
              <a:defRPr sz="1867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de-DE" smtClean="0"/>
              <a:pPr algn="ctr"/>
              <a:t>‹Nr.›</a:t>
            </a:fld>
            <a:endParaRPr lang="de-DE"/>
          </a:p>
        </p:txBody>
      </p:sp>
      <p:sp>
        <p:nvSpPr>
          <p:cNvPr id="80" name="Google Shape;80;p7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565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E8FCF-651A-744B-B93A-9FD92A0D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9D1C4B-51A3-EC4E-9C0F-BE2E88BCA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E63A8-82D6-6249-B775-1EF764E5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1461EC-F81C-1543-97F7-4F4D5EC5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5E41FE-F1E2-5847-B51F-AA029921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7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32DD1-FC6B-DA45-9D70-F4960D39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ADCCD7-2014-ED42-8FE9-99A01D56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C918BF-E9C6-D149-93F3-03E87E08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4791F5-8EA8-7648-9C78-DFE7E19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592F34-7C27-A34C-A465-76EBE239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3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305CC-1125-1543-A18E-E661F74E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58434F-E156-FB43-BDC2-2F89ADF9E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2808A5-9AE4-514D-B957-9FFBDDEC9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B89194-7193-E343-BB51-56336E9A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C3315F-7DE2-4543-93AC-11B94382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1F6E1C-0AE6-8A47-9644-E930285C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08091-4F9B-984B-AF7D-AAE798C4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669E3F-3D08-EC4F-995B-DC47D9412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4CE531-A199-E247-967F-CB25AC1DE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D9AE39-E734-024A-8CEC-11521EB38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9823F1-6883-E140-B3F7-B7D7528C1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936D65-9212-5E47-A60E-79FA19AB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2868A4-A858-3C4E-A8FF-DD1DCC4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6E6249-C416-1A4F-9D26-83AC0205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6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8C2CA-E80C-754F-8410-6C823B08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6DD280-95B2-7341-B805-5A7511EA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F75173-93A6-AC48-9EDB-EFB5017D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031985-9704-424F-BCB3-C5324FA0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2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949B36-0DC8-8145-9308-C7EB77D8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684B17-8703-B348-A951-6FA31870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279079-948D-E841-B431-A8664E5C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8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AD4E5-F5A6-1847-B45F-3B7AD143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91610F-21EE-754D-ADEA-AEE5EE47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B21B35-8B5A-7748-B3DE-23EAEEFD1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FF0794-53AF-604A-A548-5051D121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A1BF1D-1F13-D446-96FD-1E44C8B5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7D0439-9EED-7F42-8B52-4000F43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38469-A1D1-F543-A074-C220631A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916A41-4610-8943-83F9-193250093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26936-840B-A240-8223-733FEF4B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2AEF59-C616-A348-B7EA-644733A8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AEAE50-1BB4-9A4C-87D6-6DE8F36B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EFF4EE-9BC4-C84C-8E42-E60AE22D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24E2B1-4073-9142-BC70-EADC8E30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6A085E-4952-2A46-A32B-7C6ADA73B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19E08-A7B9-114D-B73E-EBD3C78D1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8D75-8F69-3247-A7EC-A69448426553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074D05-3192-EE43-AEEA-E9B0515B3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1DF687-43D2-E34F-9C3B-E8AB1A6F4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E1C74-BCAB-944D-BFEA-9444BA8989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chive.rhizome.org/theresa-duncan-cdroms" TargetMode="External"/><Relationship Id="rId4" Type="http://schemas.openxmlformats.org/officeDocument/2006/relationships/hyperlink" Target="http://archive.rhizome.org/anthology/heritage-gold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warepreservationnetwork.org/eaasi" TargetMode="External"/><Relationship Id="rId2" Type="http://schemas.openxmlformats.org/officeDocument/2006/relationships/hyperlink" Target="mailto:klaus@openslx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saved.github.io/software-deposit-guidance/" TargetMode="External"/><Relationship Id="rId2" Type="http://schemas.openxmlformats.org/officeDocument/2006/relationships/hyperlink" Target="https://zenodo.org/record/21597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chive.softwareheritage.org/" TargetMode="External"/><Relationship Id="rId4" Type="http://schemas.openxmlformats.org/officeDocument/2006/relationships/hyperlink" Target="https://www.force11.org/software-citation-principl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arepreservationnetwork.org/fcop/" TargetMode="External"/><Relationship Id="rId2" Type="http://schemas.openxmlformats.org/officeDocument/2006/relationships/hyperlink" Target="https://www.softwarepreservationnetwork.org/eaas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BBF2E-3A36-5742-8E60-C7D75ACB5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Scaling</a:t>
            </a:r>
            <a:r>
              <a:rPr lang="de-DE" dirty="0"/>
              <a:t> Emulation </a:t>
            </a:r>
            <a:r>
              <a:rPr lang="de-DE" dirty="0" err="1"/>
              <a:t>and</a:t>
            </a:r>
            <a:r>
              <a:rPr lang="de-DE" dirty="0"/>
              <a:t> Software </a:t>
            </a:r>
            <a:r>
              <a:rPr lang="de-DE" dirty="0" err="1"/>
              <a:t>Preservation</a:t>
            </a:r>
            <a:r>
              <a:rPr lang="de-DE" dirty="0"/>
              <a:t> Infrastructure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242BE4-1C1A-5644-9634-C44B9C435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Dr. Klaus </a:t>
            </a:r>
            <a:r>
              <a:rPr lang="en-US" dirty="0" err="1"/>
              <a:t>Rechert</a:t>
            </a:r>
            <a:r>
              <a:rPr lang="en-US" dirty="0"/>
              <a:t>, </a:t>
            </a:r>
            <a:r>
              <a:rPr lang="en-US" dirty="0" err="1"/>
              <a:t>OpenSLX</a:t>
            </a:r>
            <a:r>
              <a:rPr lang="en-US" dirty="0"/>
              <a:t> GmbH</a:t>
            </a:r>
          </a:p>
          <a:p>
            <a:r>
              <a:rPr lang="en-US" dirty="0"/>
              <a:t>@kurau5u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B9EB34-9354-2049-AC8E-A99313904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210" y="5767485"/>
            <a:ext cx="2707383" cy="9101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7989A12-4357-F542-86A2-9D9524FDFFD3}"/>
              </a:ext>
            </a:extLst>
          </p:cNvPr>
          <p:cNvSpPr txBox="1"/>
          <p:nvPr/>
        </p:nvSpPr>
        <p:spPr>
          <a:xfrm>
            <a:off x="6096000" y="6308262"/>
            <a:ext cx="30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http://</a:t>
            </a:r>
            <a:r>
              <a:rPr lang="en-US" b="1" i="1" dirty="0" err="1"/>
              <a:t>emulation.solutions</a:t>
            </a:r>
            <a:r>
              <a:rPr lang="en-US" b="1" i="1" dirty="0"/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64005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609" y="633655"/>
            <a:ext cx="7405078" cy="5555544"/>
          </a:xfrm>
          <a:prstGeom prst="rect">
            <a:avLst/>
          </a:prstGeom>
        </p:spPr>
      </p:pic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100CBC7A-542E-FF4E-BB55-B1E930ECE08A}"/>
              </a:ext>
            </a:extLst>
          </p:cNvPr>
          <p:cNvSpPr/>
          <p:nvPr/>
        </p:nvSpPr>
        <p:spPr>
          <a:xfrm>
            <a:off x="5604613" y="789296"/>
            <a:ext cx="951470" cy="539990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E6704B-6A6F-924E-9D5B-91B5967CB5A8}"/>
              </a:ext>
            </a:extLst>
          </p:cNvPr>
          <p:cNvSpPr txBox="1"/>
          <p:nvPr/>
        </p:nvSpPr>
        <p:spPr>
          <a:xfrm>
            <a:off x="6843467" y="733771"/>
            <a:ext cx="42071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/>
              <a:t>Emulation as a Service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Store and maintain contents of all three layers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Combine theses three layers to a executable environment “on-demand”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BD65D8-D709-A246-8C0F-0DD44EBF47A8}"/>
              </a:ext>
            </a:extLst>
          </p:cNvPr>
          <p:cNvSpPr/>
          <p:nvPr/>
        </p:nvSpPr>
        <p:spPr>
          <a:xfrm>
            <a:off x="7111639" y="3238907"/>
            <a:ext cx="422637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600"/>
              </a:spcBef>
              <a:buSzPts val="1800"/>
              <a:buFont typeface="Wingdings" pitchFamily="2" charset="2"/>
              <a:buChar char="Ø"/>
            </a:pPr>
            <a:r>
              <a:rPr lang="de-DE" dirty="0" err="1">
                <a:ea typeface="Open Sans SemiBold"/>
                <a:cs typeface="Open Sans SemiBold"/>
                <a:sym typeface="Open Sans SemiBold"/>
              </a:rPr>
              <a:t>Supplies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right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emulator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version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and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preconfigures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common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settings</a:t>
            </a:r>
            <a:endParaRPr lang="de-DE" dirty="0">
              <a:ea typeface="Open Sans SemiBold"/>
              <a:cs typeface="Open Sans SemiBold"/>
              <a:sym typeface="Open Sans SemiBold"/>
            </a:endParaRPr>
          </a:p>
          <a:p>
            <a:pPr marL="457200" lvl="0" indent="-342900">
              <a:spcBef>
                <a:spcPts val="1000"/>
              </a:spcBef>
              <a:buSzPts val="1800"/>
              <a:buFont typeface="Wingdings" pitchFamily="2" charset="2"/>
              <a:buChar char="Ø"/>
            </a:pPr>
            <a:r>
              <a:rPr lang="de-DE" dirty="0" err="1">
                <a:ea typeface="Open Sans SemiBold"/>
                <a:cs typeface="Open Sans SemiBold"/>
                <a:sym typeface="Open Sans SemiBold"/>
              </a:rPr>
              <a:t>Enables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access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to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emulators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over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the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web via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browser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interface</a:t>
            </a:r>
            <a:endParaRPr lang="de-DE" dirty="0">
              <a:ea typeface="Open Sans SemiBold"/>
              <a:cs typeface="Open Sans SemiBold"/>
              <a:sym typeface="Open Sans SemiBold"/>
            </a:endParaRPr>
          </a:p>
          <a:p>
            <a:pPr marL="457200" lvl="0" indent="-342900">
              <a:spcBef>
                <a:spcPts val="1000"/>
              </a:spcBef>
              <a:buSzPts val="1800"/>
              <a:buFont typeface="Wingdings" pitchFamily="2" charset="2"/>
              <a:buChar char="Ø"/>
            </a:pPr>
            <a:r>
              <a:rPr lang="de-DE" dirty="0" err="1">
                <a:ea typeface="Open Sans SemiBold"/>
                <a:cs typeface="Open Sans SemiBold"/>
                <a:sym typeface="Open Sans SemiBold"/>
              </a:rPr>
              <a:t>Smooths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creation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of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new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emulated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computing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environments</a:t>
            </a:r>
            <a:endParaRPr lang="de-DE" dirty="0">
              <a:ea typeface="Open Sans SemiBold"/>
              <a:cs typeface="Open Sans SemiBold"/>
              <a:sym typeface="Open Sans SemiBold"/>
            </a:endParaRPr>
          </a:p>
          <a:p>
            <a:pPr marL="457200" lvl="0" indent="-342900">
              <a:spcBef>
                <a:spcPts val="1000"/>
              </a:spcBef>
              <a:spcAft>
                <a:spcPts val="1000"/>
              </a:spcAft>
              <a:buSzPts val="1800"/>
              <a:buFont typeface="Wingdings" pitchFamily="2" charset="2"/>
              <a:buChar char="Ø"/>
            </a:pPr>
            <a:r>
              <a:rPr lang="de-DE" dirty="0" err="1">
                <a:ea typeface="Open Sans SemiBold"/>
                <a:cs typeface="Open Sans SemiBold"/>
                <a:sym typeface="Open Sans SemiBold"/>
              </a:rPr>
              <a:t>Smooths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configuration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of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common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OS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features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in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legacy</a:t>
            </a:r>
            <a:r>
              <a:rPr lang="de-DE" dirty="0">
                <a:ea typeface="Open Sans SemiBold"/>
                <a:cs typeface="Open Sans SemiBold"/>
                <a:sym typeface="Open Sans SemiBold"/>
              </a:rPr>
              <a:t> </a:t>
            </a:r>
            <a:r>
              <a:rPr lang="de-DE" dirty="0" err="1">
                <a:ea typeface="Open Sans SemiBold"/>
                <a:cs typeface="Open Sans SemiBold"/>
                <a:sym typeface="Open Sans SemiBold"/>
              </a:rPr>
              <a:t>systems</a:t>
            </a:r>
            <a:endParaRPr lang="de-DE" dirty="0"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2731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3BD5D-9D52-264F-8BA1-2A3BD221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Emulation as a Service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ABA03F-FE4B-A947-A1AD-3AA6C925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0946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In development by the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bwFLA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team at the University of Freiburg since 2011</a:t>
            </a:r>
          </a:p>
          <a:p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Since 2016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EMiL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– Reading Room Solution (German Nat. Library)</a:t>
            </a:r>
          </a:p>
          <a:p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Since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OpenSLX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GmbH provides commercial support</a:t>
            </a:r>
          </a:p>
          <a:p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Since 2017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CiTAR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builds RDM workflows to repeat, replicate, reproduce or reuse software based research on top of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EaaS</a:t>
            </a:r>
            <a:endParaRPr lang="en-US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Since 2018 the </a:t>
            </a:r>
            <a:r>
              <a:rPr lang="en-US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EaaSI</a:t>
            </a:r>
            <a:r>
              <a:rPr lang="en-US" dirty="0">
                <a:latin typeface="Open Sans SemiBold"/>
                <a:ea typeface="Open Sans SemiBold"/>
                <a:cs typeface="Open Sans SemiBold"/>
                <a:sym typeface="Open Sans SemiBold"/>
              </a:rPr>
              <a:t> project </a:t>
            </a:r>
          </a:p>
          <a:p>
            <a:endParaRPr lang="en-US" dirty="0"/>
          </a:p>
        </p:txBody>
      </p:sp>
      <p:pic>
        <p:nvPicPr>
          <p:cNvPr id="6" name="Google Shape;232;p23">
            <a:extLst>
              <a:ext uri="{FF2B5EF4-FFF2-40B4-BE49-F238E27FC236}">
                <a16:creationId xmlns:a16="http://schemas.microsoft.com/office/drawing/2014/main" id="{21128B4E-DB67-5B40-A426-985C610F3E4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58145" y="1093360"/>
            <a:ext cx="1894020" cy="59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Projektlogo CiTAR">
            <a:extLst>
              <a:ext uri="{FF2B5EF4-FFF2-40B4-BE49-F238E27FC236}">
                <a16:creationId xmlns:a16="http://schemas.microsoft.com/office/drawing/2014/main" id="{B31C6CF3-4B2A-0247-887B-96E2C472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66" y="3756453"/>
            <a:ext cx="2331460" cy="8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94EB268-4218-CE4E-89E7-8884C9AC9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351" y="5000576"/>
            <a:ext cx="1507490" cy="1412924"/>
          </a:xfrm>
          <a:prstGeom prst="rect">
            <a:avLst/>
          </a:prstGeom>
        </p:spPr>
      </p:pic>
      <p:pic>
        <p:nvPicPr>
          <p:cNvPr id="12" name="Picture 2" descr="D:\Google Drive\EMiL\AP 4\Logo\LOGOS_Studierende_HfG_ZKM\Sunyoung Oh\EMiL_2_Oh.png">
            <a:extLst>
              <a:ext uri="{FF2B5EF4-FFF2-40B4-BE49-F238E27FC236}">
                <a16:creationId xmlns:a16="http://schemas.microsoft.com/office/drawing/2014/main" id="{720828E5-E63F-2041-9A57-B8D15C12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949" y="2220933"/>
            <a:ext cx="1868294" cy="10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3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D7E28-D3D2-F747-92F9-6BDDA963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Emulation as a Service</a:t>
            </a:r>
          </a:p>
        </p:txBody>
      </p:sp>
      <p:pic>
        <p:nvPicPr>
          <p:cNvPr id="4" name="Google Shape;246;p25">
            <a:extLst>
              <a:ext uri="{FF2B5EF4-FFF2-40B4-BE49-F238E27FC236}">
                <a16:creationId xmlns:a16="http://schemas.microsoft.com/office/drawing/2014/main" id="{2244435B-BD71-4C4C-B6D7-57DB864C2C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847" y="1583276"/>
            <a:ext cx="8968740" cy="4699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2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12C772-D516-7B4B-959E-592F708F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484" y="532150"/>
            <a:ext cx="5364104" cy="5586237"/>
          </a:xfrm>
          <a:prstGeom prst="rect">
            <a:avLst/>
          </a:prstGeom>
        </p:spPr>
      </p:pic>
      <p:pic>
        <p:nvPicPr>
          <p:cNvPr id="5" name="Google Shape;261;p27">
            <a:extLst>
              <a:ext uri="{FF2B5EF4-FFF2-40B4-BE49-F238E27FC236}">
                <a16:creationId xmlns:a16="http://schemas.microsoft.com/office/drawing/2014/main" id="{625232EE-A1E9-D543-A1C1-BDBE5516FF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92" y="1732881"/>
            <a:ext cx="5996835" cy="44976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78FC099-D9BE-7A41-9B06-8199BF47CC1E}"/>
              </a:ext>
            </a:extLst>
          </p:cNvPr>
          <p:cNvSpPr/>
          <p:nvPr/>
        </p:nvSpPr>
        <p:spPr>
          <a:xfrm>
            <a:off x="6477527" y="6342641"/>
            <a:ext cx="5544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http://archive.rhizome.org/anthology/heritage-gold.html</a:t>
            </a:r>
            <a:r>
              <a:rPr lang="en-US" dirty="0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A121A6-F1B6-B049-86EE-A1900E1BE94E}"/>
              </a:ext>
            </a:extLst>
          </p:cNvPr>
          <p:cNvSpPr/>
          <p:nvPr/>
        </p:nvSpPr>
        <p:spPr>
          <a:xfrm>
            <a:off x="732441" y="6342641"/>
            <a:ext cx="5009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http://archive.rhizome.org/theresa-duncan-cdroms</a:t>
            </a:r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2B9B4E-D0F7-684E-AD96-D68BAB29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EaaS</a:t>
            </a:r>
            <a:r>
              <a:rPr lang="en-US" dirty="0"/>
              <a:t> in Production</a:t>
            </a:r>
          </a:p>
        </p:txBody>
      </p:sp>
    </p:spTree>
    <p:extLst>
      <p:ext uri="{BB962C8B-B14F-4D97-AF65-F5344CB8AC3E}">
        <p14:creationId xmlns:p14="http://schemas.microsoft.com/office/powerpoint/2010/main" val="333994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14</a:t>
            </a:fld>
            <a:endParaRPr kern="0" dirty="0"/>
          </a:p>
        </p:txBody>
      </p:sp>
      <p:pic>
        <p:nvPicPr>
          <p:cNvPr id="342" name="Google Shape;3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688" y="2886865"/>
            <a:ext cx="2971899" cy="150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90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35"/>
          <p:cNvGrpSpPr/>
          <p:nvPr/>
        </p:nvGrpSpPr>
        <p:grpSpPr>
          <a:xfrm>
            <a:off x="7804133" y="4091467"/>
            <a:ext cx="2052800" cy="2052800"/>
            <a:chOff x="6680825" y="2549350"/>
            <a:chExt cx="1539600" cy="1539600"/>
          </a:xfrm>
        </p:grpSpPr>
        <p:sp>
          <p:nvSpPr>
            <p:cNvPr id="348" name="Google Shape;348;p3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err="1"/>
              <a:t>EaaSI</a:t>
            </a:r>
            <a:r>
              <a:rPr lang="en" dirty="0"/>
              <a:t>: Scale Up</a:t>
            </a:r>
            <a:endParaRPr dirty="0"/>
          </a:p>
        </p:txBody>
      </p:sp>
      <p:sp>
        <p:nvSpPr>
          <p:cNvPr id="352" name="Google Shape;352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57189"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Streamline infrastructure for ease of deployment and operation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  <a:p>
            <a:pPr indent="-457189">
              <a:spcBef>
                <a:spcPts val="1333"/>
              </a:spcBef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Enhance usability of interface and system workflows 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  <a:p>
            <a:pPr indent="-457189">
              <a:spcBef>
                <a:spcPts val="1333"/>
              </a:spcBef>
              <a:spcAft>
                <a:spcPts val="1333"/>
              </a:spcAft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Improve performance and security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53" name="Google Shape;353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15</a:t>
            </a:fld>
            <a:endParaRPr kern="0"/>
          </a:p>
        </p:txBody>
      </p:sp>
      <p:pic>
        <p:nvPicPr>
          <p:cNvPr id="354" name="Google Shape;3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5767" y="2607967"/>
            <a:ext cx="1642068" cy="164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8714963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13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36"/>
          <p:cNvGrpSpPr/>
          <p:nvPr/>
        </p:nvGrpSpPr>
        <p:grpSpPr>
          <a:xfrm>
            <a:off x="7804133" y="4091467"/>
            <a:ext cx="2052800" cy="2052800"/>
            <a:chOff x="6680825" y="2549350"/>
            <a:chExt cx="1539600" cy="1539600"/>
          </a:xfrm>
        </p:grpSpPr>
        <p:sp>
          <p:nvSpPr>
            <p:cNvPr id="362" name="Google Shape;362;p3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Share Work &amp; Expertise</a:t>
            </a:r>
            <a:endParaRPr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634913" cy="4351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tx1"/>
              </a:buClr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Decentralized network of emulation nodes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  <a:p>
            <a:pPr>
              <a:spcBef>
                <a:spcPts val="1333"/>
              </a:spcBef>
              <a:buClr>
                <a:schemeClr val="tx1"/>
              </a:buClr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Able to share software resources and emulation environments in the network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  <a:p>
            <a:pPr>
              <a:spcBef>
                <a:spcPts val="1333"/>
              </a:spcBef>
              <a:spcAft>
                <a:spcPts val="1333"/>
              </a:spcAft>
              <a:buClr>
                <a:schemeClr val="tx1"/>
              </a:buClr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Thousands of pre-configured software environments and software resources provided by Yale University Library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16</a:t>
            </a:fld>
            <a:endParaRPr kern="0"/>
          </a:p>
        </p:txBody>
      </p:sp>
      <p:pic>
        <p:nvPicPr>
          <p:cNvPr id="367" name="Google Shape;3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567" y="2460318"/>
            <a:ext cx="1845268" cy="193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8908346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6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8521546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93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7"/>
          <p:cNvGrpSpPr/>
          <p:nvPr/>
        </p:nvGrpSpPr>
        <p:grpSpPr>
          <a:xfrm>
            <a:off x="7804133" y="4091467"/>
            <a:ext cx="2052800" cy="2052800"/>
            <a:chOff x="6680825" y="2549350"/>
            <a:chExt cx="1539600" cy="1539600"/>
          </a:xfrm>
        </p:grpSpPr>
        <p:sp>
          <p:nvSpPr>
            <p:cNvPr id="377" name="Google Shape;377;p3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Discovery &amp; Description</a:t>
            </a:r>
            <a:endParaRPr dirty="0"/>
          </a:p>
        </p:txBody>
      </p:sp>
      <p:sp>
        <p:nvSpPr>
          <p:cNvPr id="387" name="Google Shape;387;p37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727280" cy="4351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Defining profile for description of software and computer environments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  <a:p>
            <a:pPr>
              <a:spcBef>
                <a:spcPts val="1333"/>
              </a:spcBef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Comprehensive, open, machine-readable documentation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  <a:p>
            <a:pPr>
              <a:spcBef>
                <a:spcPts val="1333"/>
              </a:spcBef>
              <a:buSzPts val="1800"/>
            </a:pPr>
            <a:r>
              <a:rPr lang="en" sz="2400" dirty="0">
                <a:ea typeface="Open Sans SemiBold"/>
                <a:cs typeface="Open Sans SemiBold"/>
                <a:sym typeface="Open Sans SemiBold"/>
              </a:rPr>
              <a:t>Incorporating services developed by </a:t>
            </a:r>
            <a:r>
              <a:rPr lang="en" sz="2400" dirty="0" err="1">
                <a:ea typeface="Open Sans SemiBold"/>
                <a:cs typeface="Open Sans SemiBold"/>
                <a:sym typeface="Open Sans SemiBold"/>
              </a:rPr>
              <a:t>Wikidata</a:t>
            </a:r>
            <a:r>
              <a:rPr lang="en" sz="2400" dirty="0">
                <a:ea typeface="Open Sans SemiBold"/>
                <a:cs typeface="Open Sans SemiBold"/>
                <a:sym typeface="Open Sans SemiBold"/>
              </a:rPr>
              <a:t> for Digital Preservation 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  <a:p>
            <a:pPr marL="0" indent="0">
              <a:spcBef>
                <a:spcPts val="1333"/>
              </a:spcBef>
              <a:buNone/>
            </a:pPr>
            <a:endParaRPr sz="24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>
              <a:spcBef>
                <a:spcPts val="1333"/>
              </a:spcBef>
              <a:spcAft>
                <a:spcPts val="1333"/>
              </a:spcAft>
              <a:buNone/>
            </a:pPr>
            <a:endParaRPr sz="24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1" name="Google Shape;381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17</a:t>
            </a:fld>
            <a:endParaRPr kern="0"/>
          </a:p>
        </p:txBody>
      </p:sp>
      <p:pic>
        <p:nvPicPr>
          <p:cNvPr id="382" name="Google Shape;3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567" y="2511010"/>
            <a:ext cx="1845268" cy="1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7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8714946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7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8328146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9101746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58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8"/>
          <p:cNvGrpSpPr/>
          <p:nvPr/>
        </p:nvGrpSpPr>
        <p:grpSpPr>
          <a:xfrm>
            <a:off x="7804133" y="4091467"/>
            <a:ext cx="2052800" cy="2052800"/>
            <a:chOff x="6680825" y="2549350"/>
            <a:chExt cx="1539600" cy="1539600"/>
          </a:xfrm>
        </p:grpSpPr>
        <p:sp>
          <p:nvSpPr>
            <p:cNvPr id="393" name="Google Shape;393;p3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Access</a:t>
            </a:r>
            <a:endParaRPr/>
          </a:p>
        </p:txBody>
      </p:sp>
      <p:sp>
        <p:nvSpPr>
          <p:cNvPr id="397" name="Google Shape;397;p3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509930" cy="4351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8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404040"/>
                </a:solidFill>
                <a:ea typeface="Open Sans SemiBold"/>
                <a:cs typeface="Open Sans SemiBold"/>
                <a:sym typeface="Open Sans SemiBold"/>
              </a:rPr>
              <a:t>Emulated CD-ROM environment sharing service</a:t>
            </a:r>
            <a:r>
              <a:rPr lang="en" sz="2400" dirty="0">
                <a:ea typeface="Open Sans SemiBold"/>
                <a:cs typeface="Open Sans SemiBold"/>
                <a:sym typeface="Open Sans SemiBold"/>
              </a:rPr>
              <a:t> 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  <a:p>
            <a:pPr>
              <a:spcBef>
                <a:spcPts val="1333"/>
              </a:spcBef>
              <a:buSzPts val="18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404040"/>
                </a:solidFill>
                <a:ea typeface="Open Sans SemiBold"/>
                <a:cs typeface="Open Sans SemiBold"/>
                <a:sym typeface="Open Sans SemiBold"/>
              </a:rPr>
              <a:t>Virtual Reading Rooms Service</a:t>
            </a:r>
            <a:endParaRPr sz="2400" dirty="0">
              <a:solidFill>
                <a:srgbClr val="404040"/>
              </a:solidFill>
              <a:ea typeface="Open Sans SemiBold"/>
              <a:cs typeface="Open Sans SemiBold"/>
              <a:sym typeface="Open Sans SemiBold"/>
            </a:endParaRPr>
          </a:p>
          <a:p>
            <a:pPr>
              <a:spcBef>
                <a:spcPts val="1333"/>
              </a:spcBef>
              <a:buSzPts val="18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404040"/>
                </a:solidFill>
                <a:ea typeface="Open Sans SemiBold"/>
                <a:cs typeface="Open Sans SemiBold"/>
                <a:sym typeface="Open Sans SemiBold"/>
              </a:rPr>
              <a:t>Scientific Software Portal</a:t>
            </a:r>
            <a:endParaRPr lang="en" sz="2400" dirty="0">
              <a:ea typeface="Open Sans SemiBold"/>
              <a:cs typeface="Open Sans SemiBold"/>
              <a:sym typeface="Open Sans SemiBold"/>
            </a:endParaRPr>
          </a:p>
          <a:p>
            <a:pPr>
              <a:spcBef>
                <a:spcPts val="1333"/>
              </a:spcBef>
              <a:buSzPts val="18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404040"/>
                </a:solidFill>
                <a:ea typeface="Open Sans SemiBold"/>
                <a:cs typeface="Open Sans SemiBold"/>
                <a:sym typeface="Open Sans SemiBold"/>
              </a:rPr>
              <a:t>API to automatically render objects in original software via emulation</a:t>
            </a:r>
            <a:endParaRPr sz="2400" dirty="0"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18</a:t>
            </a:fld>
            <a:endParaRPr kern="0"/>
          </a:p>
        </p:txBody>
      </p:sp>
      <p:pic>
        <p:nvPicPr>
          <p:cNvPr id="399" name="Google Shape;39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5767" y="2535701"/>
            <a:ext cx="1642067" cy="178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8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9169763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8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8866563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8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8563346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8"/>
          <p:cNvPicPr preferRelativeResize="0"/>
          <p:nvPr/>
        </p:nvPicPr>
        <p:blipFill rotWithShape="1">
          <a:blip r:embed="rId4">
            <a:alphaModFix/>
          </a:blip>
          <a:srcRect t="21850"/>
          <a:stretch/>
        </p:blipFill>
        <p:spPr>
          <a:xfrm rot="10800000" flipH="1">
            <a:off x="8260146" y="5153936"/>
            <a:ext cx="231167" cy="9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62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 txBox="1">
            <a:spLocks noGrp="1"/>
          </p:cNvSpPr>
          <p:nvPr>
            <p:ph type="ctrTitle"/>
          </p:nvPr>
        </p:nvSpPr>
        <p:spPr>
          <a:xfrm>
            <a:off x="2536400" y="2982400"/>
            <a:ext cx="7119200" cy="127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Our Team</a:t>
            </a:r>
            <a:endParaRPr/>
          </a:p>
        </p:txBody>
      </p:sp>
      <p:sp>
        <p:nvSpPr>
          <p:cNvPr id="515" name="Google Shape;515;p49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516" name="Google Shape;5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899" y="1539167"/>
            <a:ext cx="1173432" cy="59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58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21A8BF93-DC61-3045-8805-21D1F0C98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76382"/>
            <a:ext cx="3067343" cy="3577447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E02210C-DCEF-AD4C-945C-65D3B2A63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680" y="1576382"/>
            <a:ext cx="6756400" cy="37465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41317A5-5D1A-624A-B524-AC474F69FD37}"/>
              </a:ext>
            </a:extLst>
          </p:cNvPr>
          <p:cNvSpPr txBox="1"/>
          <p:nvPr/>
        </p:nvSpPr>
        <p:spPr>
          <a:xfrm>
            <a:off x="614597" y="5547733"/>
            <a:ext cx="1121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data sets from 92 public repositories (1,95 TB / 3.5 Mio. files):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least 140 different file formats (lower boundary)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to 39 different file formats per dataset. E.g. humanities use an avg. of 10,2 formats / data set.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A00E517-54BD-0546-B3BC-873F5803E544}"/>
              </a:ext>
            </a:extLst>
          </p:cNvPr>
          <p:cNvSpPr txBox="1"/>
          <p:nvPr/>
        </p:nvSpPr>
        <p:spPr>
          <a:xfrm>
            <a:off x="5077641" y="6488668"/>
            <a:ext cx="711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Are </a:t>
            </a:r>
            <a:r>
              <a:rPr lang="de-DE" i="1" dirty="0" err="1"/>
              <a:t>research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r>
              <a:rPr lang="de-DE" i="1" dirty="0" err="1"/>
              <a:t>sets</a:t>
            </a:r>
            <a:r>
              <a:rPr lang="de-DE" i="1" dirty="0"/>
              <a:t> FAIR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long</a:t>
            </a:r>
            <a:r>
              <a:rPr lang="de-DE" i="1" dirty="0"/>
              <a:t> </a:t>
            </a:r>
            <a:r>
              <a:rPr lang="de-DE" i="1" dirty="0" err="1"/>
              <a:t>run</a:t>
            </a:r>
            <a:r>
              <a:rPr lang="de-DE" i="1" dirty="0"/>
              <a:t>?  </a:t>
            </a:r>
            <a:r>
              <a:rPr lang="en-US" dirty="0" err="1"/>
              <a:t>Wehrle</a:t>
            </a:r>
            <a:r>
              <a:rPr lang="en-US" dirty="0"/>
              <a:t> &amp; </a:t>
            </a:r>
            <a:r>
              <a:rPr lang="en-US" dirty="0" err="1"/>
              <a:t>Rechert</a:t>
            </a:r>
            <a:r>
              <a:rPr lang="en-US" dirty="0"/>
              <a:t>, </a:t>
            </a:r>
            <a:r>
              <a:rPr lang="en-US" dirty="0" err="1"/>
              <a:t>iDCC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196222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50"/>
          <p:cNvPicPr preferRelativeResize="0"/>
          <p:nvPr/>
        </p:nvPicPr>
        <p:blipFill rotWithShape="1">
          <a:blip r:embed="rId3">
            <a:alphaModFix/>
          </a:blip>
          <a:srcRect l="29710" r="7209"/>
          <a:stretch/>
        </p:blipFill>
        <p:spPr>
          <a:xfrm>
            <a:off x="8496200" y="1405933"/>
            <a:ext cx="4046000" cy="404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2" name="Google Shape;522;p50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20</a:t>
            </a:fld>
            <a:endParaRPr/>
          </a:p>
        </p:txBody>
      </p:sp>
      <p:pic>
        <p:nvPicPr>
          <p:cNvPr id="523" name="Google Shape;52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2399" y="5951195"/>
            <a:ext cx="882267" cy="88226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0"/>
          <p:cNvSpPr txBox="1">
            <a:spLocks noGrp="1"/>
          </p:cNvSpPr>
          <p:nvPr>
            <p:ph type="body" idx="1"/>
          </p:nvPr>
        </p:nvSpPr>
        <p:spPr>
          <a:xfrm>
            <a:off x="611900" y="446533"/>
            <a:ext cx="7184400" cy="44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57189">
              <a:buClr>
                <a:srgbClr val="999999"/>
              </a:buClr>
              <a:buSzPts val="1800"/>
              <a:buChar char="●"/>
            </a:pP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Euan Cochrane (YUL) </a:t>
            </a:r>
            <a:r>
              <a:rPr lang="en" sz="2400" dirty="0">
                <a:solidFill>
                  <a:srgbClr val="404040"/>
                </a:solidFill>
              </a:rPr>
              <a:t>Principal Investigator </a:t>
            </a:r>
            <a:endParaRPr sz="2400" dirty="0"/>
          </a:p>
          <a:p>
            <a:pPr indent="-457189">
              <a:spcBef>
                <a:spcPts val="1333"/>
              </a:spcBef>
              <a:buClr>
                <a:srgbClr val="999999"/>
              </a:buClr>
              <a:buSzPts val="1800"/>
              <a:buChar char="●"/>
            </a:pP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Seth Anderson (YUL) </a:t>
            </a:r>
            <a:r>
              <a:rPr lang="en" sz="2400" dirty="0">
                <a:solidFill>
                  <a:srgbClr val="404040"/>
                </a:solidFill>
              </a:rPr>
              <a:t>Program Manager</a:t>
            </a:r>
            <a:endParaRPr sz="2400" dirty="0">
              <a:solidFill>
                <a:srgbClr val="404040"/>
              </a:solidFill>
            </a:endParaRPr>
          </a:p>
          <a:p>
            <a:pPr indent="-457189">
              <a:spcBef>
                <a:spcPts val="1333"/>
              </a:spcBef>
              <a:buClr>
                <a:srgbClr val="999999"/>
              </a:buClr>
              <a:buSzPts val="1800"/>
              <a:buChar char="●"/>
            </a:pP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Ethan Gates (YUL)</a:t>
            </a:r>
            <a:r>
              <a:rPr lang="en" sz="2400" dirty="0">
                <a:solidFill>
                  <a:srgbClr val="404040"/>
                </a:solidFill>
              </a:rPr>
              <a:t> Software Preservation Analyst</a:t>
            </a:r>
            <a:endParaRPr sz="2400" dirty="0">
              <a:solidFill>
                <a:srgbClr val="404040"/>
              </a:solidFill>
            </a:endParaRPr>
          </a:p>
          <a:p>
            <a:pPr indent="-457189">
              <a:spcBef>
                <a:spcPts val="1333"/>
              </a:spcBef>
              <a:buClr>
                <a:srgbClr val="999999"/>
              </a:buClr>
              <a:buSzPts val="1800"/>
              <a:buChar char="●"/>
            </a:pP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Klaus </a:t>
            </a:r>
            <a:r>
              <a:rPr lang="en" sz="2400" b="1" dirty="0" err="1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Rechert</a:t>
            </a: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 &amp; Oleg </a:t>
            </a:r>
            <a:r>
              <a:rPr lang="en" sz="2400" b="1" dirty="0" err="1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Stobbe</a:t>
            </a: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2400" b="1" dirty="0" err="1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OpenSLX</a:t>
            </a: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" sz="2400" dirty="0">
                <a:solidFill>
                  <a:srgbClr val="404040"/>
                </a:solidFill>
              </a:rPr>
              <a:t>Technical Architecture and Development</a:t>
            </a:r>
            <a:endParaRPr sz="2400" dirty="0"/>
          </a:p>
          <a:p>
            <a:pPr indent="-457189">
              <a:spcBef>
                <a:spcPts val="1333"/>
              </a:spcBef>
              <a:buClr>
                <a:srgbClr val="999999"/>
              </a:buClr>
              <a:buSzPts val="1800"/>
              <a:buChar char="●"/>
            </a:pP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Jessica Meyerson (</a:t>
            </a:r>
            <a:r>
              <a:rPr lang="en" sz="2400" b="1" dirty="0" err="1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Educopia</a:t>
            </a: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/SPN) </a:t>
            </a:r>
            <a:r>
              <a:rPr lang="en" sz="2400" dirty="0">
                <a:solidFill>
                  <a:srgbClr val="404040"/>
                </a:solidFill>
              </a:rPr>
              <a:t>Communications/Outreach</a:t>
            </a:r>
            <a:endParaRPr sz="2400" dirty="0">
              <a:solidFill>
                <a:srgbClr val="404040"/>
              </a:solidFill>
            </a:endParaRPr>
          </a:p>
          <a:p>
            <a:pPr indent="-457189">
              <a:spcBef>
                <a:spcPts val="1333"/>
              </a:spcBef>
              <a:buClr>
                <a:srgbClr val="999999"/>
              </a:buClr>
              <a:buSzPts val="1800"/>
              <a:buChar char="●"/>
            </a:pP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Kat Thornton (Data Current/</a:t>
            </a:r>
            <a:r>
              <a:rPr lang="en" sz="2400" b="1" dirty="0" err="1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WikiDP</a:t>
            </a:r>
            <a:r>
              <a:rPr lang="en" sz="2400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" sz="2400" dirty="0">
                <a:solidFill>
                  <a:srgbClr val="404040"/>
                </a:solidFill>
              </a:rPr>
              <a:t>Semantic Architect</a:t>
            </a:r>
            <a:br>
              <a:rPr lang="en" sz="2400" dirty="0">
                <a:solidFill>
                  <a:srgbClr val="404040"/>
                </a:solidFill>
              </a:rPr>
            </a:br>
            <a:endParaRPr sz="2400" dirty="0">
              <a:solidFill>
                <a:srgbClr val="404040"/>
              </a:solidFill>
            </a:endParaRPr>
          </a:p>
          <a:p>
            <a:pPr>
              <a:spcBef>
                <a:spcPts val="1333"/>
              </a:spcBef>
              <a:buClr>
                <a:srgbClr val="999999"/>
              </a:buClr>
              <a:buChar char="●"/>
            </a:pPr>
            <a:r>
              <a:rPr lang="en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Justin Aubin, Mac Schmidt, Zoe Sinclair, Idris Sylvester, Eric </a:t>
            </a:r>
            <a:r>
              <a:rPr lang="en" b="1" dirty="0" err="1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Timperman</a:t>
            </a:r>
            <a:r>
              <a:rPr lang="en" b="1" dirty="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, Matt Tu, Kohei Yamaguchi</a:t>
            </a:r>
            <a:endParaRPr dirty="0">
              <a:solidFill>
                <a:srgbClr val="404040"/>
              </a:solidFill>
            </a:endParaRPr>
          </a:p>
          <a:p>
            <a:pPr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Char char="●"/>
            </a:pPr>
            <a:r>
              <a:rPr lang="en" dirty="0">
                <a:solidFill>
                  <a:srgbClr val="404040"/>
                </a:solidFill>
              </a:rPr>
              <a:t>Software Emulation Configuration Workers</a:t>
            </a:r>
            <a:endParaRPr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1"/>
          <p:cNvSpPr txBox="1">
            <a:spLocks noGrp="1"/>
          </p:cNvSpPr>
          <p:nvPr>
            <p:ph type="title"/>
          </p:nvPr>
        </p:nvSpPr>
        <p:spPr>
          <a:xfrm>
            <a:off x="589967" y="1507500"/>
            <a:ext cx="3452400" cy="15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Our Node Hosts</a:t>
            </a:r>
            <a:endParaRPr/>
          </a:p>
        </p:txBody>
      </p:sp>
      <p:sp>
        <p:nvSpPr>
          <p:cNvPr id="530" name="Google Shape;530;p51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21</a:t>
            </a:fld>
            <a:endParaRPr/>
          </a:p>
        </p:txBody>
      </p:sp>
      <p:grpSp>
        <p:nvGrpSpPr>
          <p:cNvPr id="531" name="Google Shape;531;p51"/>
          <p:cNvGrpSpPr/>
          <p:nvPr/>
        </p:nvGrpSpPr>
        <p:grpSpPr>
          <a:xfrm>
            <a:off x="2743048" y="3308433"/>
            <a:ext cx="3396000" cy="3396000"/>
            <a:chOff x="1293736" y="1258050"/>
            <a:chExt cx="2547000" cy="2547000"/>
          </a:xfrm>
        </p:grpSpPr>
        <p:sp>
          <p:nvSpPr>
            <p:cNvPr id="532" name="Google Shape;532;p5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A4D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3" name="Google Shape;533;p5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4" name="Google Shape;534;p5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467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Notre Dame University</a:t>
              </a:r>
              <a:endParaRPr sz="14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35" name="Google Shape;535;p51"/>
          <p:cNvGrpSpPr/>
          <p:nvPr/>
        </p:nvGrpSpPr>
        <p:grpSpPr>
          <a:xfrm>
            <a:off x="3934944" y="260433"/>
            <a:ext cx="3396000" cy="3396000"/>
            <a:chOff x="3203958" y="1258050"/>
            <a:chExt cx="2547000" cy="2547000"/>
          </a:xfrm>
        </p:grpSpPr>
        <p:sp>
          <p:nvSpPr>
            <p:cNvPr id="536" name="Google Shape;536;p5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8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7" name="Google Shape;537;p5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8" name="Google Shape;538;p5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467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Stanford University</a:t>
              </a:r>
              <a:endParaRPr sz="14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39" name="Google Shape;539;p51"/>
          <p:cNvGrpSpPr/>
          <p:nvPr/>
        </p:nvGrpSpPr>
        <p:grpSpPr>
          <a:xfrm>
            <a:off x="6305736" y="356600"/>
            <a:ext cx="3396000" cy="3396000"/>
            <a:chOff x="5123977" y="1258050"/>
            <a:chExt cx="2547000" cy="2547000"/>
          </a:xfrm>
        </p:grpSpPr>
        <p:sp>
          <p:nvSpPr>
            <p:cNvPr id="540" name="Google Shape;540;p5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8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1" name="Google Shape;541;p5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b="1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2" name="Google Shape;542;p5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467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Carnegie Mellon University</a:t>
              </a:r>
              <a:endParaRPr sz="14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43" name="Google Shape;543;p51"/>
          <p:cNvGrpSpPr/>
          <p:nvPr/>
        </p:nvGrpSpPr>
        <p:grpSpPr>
          <a:xfrm>
            <a:off x="363048" y="3241500"/>
            <a:ext cx="3396000" cy="3396000"/>
            <a:chOff x="1293736" y="1258050"/>
            <a:chExt cx="2547000" cy="2547000"/>
          </a:xfrm>
        </p:grpSpPr>
        <p:sp>
          <p:nvSpPr>
            <p:cNvPr id="544" name="Google Shape;544;p5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A4D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5" name="Google Shape;545;p5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6" name="Google Shape;546;p5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467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University of California - San Diego</a:t>
              </a:r>
              <a:endParaRPr sz="14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47" name="Google Shape;547;p51"/>
          <p:cNvGrpSpPr/>
          <p:nvPr/>
        </p:nvGrpSpPr>
        <p:grpSpPr>
          <a:xfrm>
            <a:off x="5138248" y="3342433"/>
            <a:ext cx="3396000" cy="3396000"/>
            <a:chOff x="1293736" y="1258050"/>
            <a:chExt cx="2547000" cy="2547000"/>
          </a:xfrm>
        </p:grpSpPr>
        <p:sp>
          <p:nvSpPr>
            <p:cNvPr id="548" name="Google Shape;548;p5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A4D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9" name="Google Shape;549;p5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0" name="Google Shape;550;p5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467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University of Virginia</a:t>
              </a:r>
              <a:endParaRPr sz="14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51" name="Google Shape;551;p51"/>
          <p:cNvGrpSpPr/>
          <p:nvPr/>
        </p:nvGrpSpPr>
        <p:grpSpPr>
          <a:xfrm>
            <a:off x="8694403" y="473300"/>
            <a:ext cx="3396000" cy="3396000"/>
            <a:chOff x="5123977" y="1258050"/>
            <a:chExt cx="2547000" cy="2547000"/>
          </a:xfrm>
        </p:grpSpPr>
        <p:sp>
          <p:nvSpPr>
            <p:cNvPr id="552" name="Google Shape;552;p5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8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53" name="Google Shape;553;p5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b="1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4" name="Google Shape;554;p5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467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Yale University</a:t>
              </a:r>
              <a:endParaRPr sz="14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22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22</a:t>
            </a:fld>
            <a:endParaRPr kern="0"/>
          </a:p>
        </p:txBody>
      </p:sp>
      <p:sp>
        <p:nvSpPr>
          <p:cNvPr id="574" name="Google Shape;574;p53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8391600" cy="91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A Very Special Thanks to our Funders...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575" name="Google Shape;575;p53"/>
          <p:cNvGrpSpPr/>
          <p:nvPr/>
        </p:nvGrpSpPr>
        <p:grpSpPr>
          <a:xfrm>
            <a:off x="1946729" y="2465695"/>
            <a:ext cx="3657679" cy="3657679"/>
            <a:chOff x="6680825" y="2549350"/>
            <a:chExt cx="1539600" cy="1539600"/>
          </a:xfrm>
        </p:grpSpPr>
        <p:sp>
          <p:nvSpPr>
            <p:cNvPr id="576" name="Google Shape;576;p5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8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79" name="Google Shape;57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167" y="3667136"/>
            <a:ext cx="2200800" cy="1254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" name="Google Shape;580;p53"/>
          <p:cNvGrpSpPr/>
          <p:nvPr/>
        </p:nvGrpSpPr>
        <p:grpSpPr>
          <a:xfrm>
            <a:off x="6587598" y="2465634"/>
            <a:ext cx="3657679" cy="3657679"/>
            <a:chOff x="6680825" y="2549350"/>
            <a:chExt cx="1539600" cy="1539600"/>
          </a:xfrm>
        </p:grpSpPr>
        <p:sp>
          <p:nvSpPr>
            <p:cNvPr id="581" name="Google Shape;581;p5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D6A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5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84" name="Google Shape;58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3852" y="3589833"/>
            <a:ext cx="2405133" cy="140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98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11E41A6-BAFF-0D47-91D7-D88A01A5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338313-7DE1-724D-AAF4-87334DD42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klaus@openslx.com</a:t>
            </a:r>
            <a:r>
              <a:rPr lang="en-US" dirty="0"/>
              <a:t> (@kurau5u)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http://www.softwarepreservationnetwork.org/eaasi</a:t>
            </a:r>
            <a:r>
              <a:rPr lang="en-US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DC5032-706D-2A4A-80D5-83F4CBEA3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210" y="5767485"/>
            <a:ext cx="2707383" cy="9101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918BA71-0AC9-4F46-90D2-3A2953BB228D}"/>
              </a:ext>
            </a:extLst>
          </p:cNvPr>
          <p:cNvSpPr txBox="1"/>
          <p:nvPr/>
        </p:nvSpPr>
        <p:spPr>
          <a:xfrm>
            <a:off x="6082680" y="6322232"/>
            <a:ext cx="30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http://</a:t>
            </a:r>
            <a:r>
              <a:rPr lang="en-US" b="1" i="1" dirty="0" err="1"/>
              <a:t>emulation.solutions</a:t>
            </a:r>
            <a:r>
              <a:rPr lang="en-US" b="1" i="1" dirty="0"/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100459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3E5A7-801E-4E4C-961B-DA1EC38D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Preservation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6EB5B0-BF9D-DC4F-A844-838FC7EA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Software Sustainability Institute</a:t>
            </a:r>
          </a:p>
          <a:p>
            <a:pPr lvl="1"/>
            <a:r>
              <a:rPr lang="en-US" dirty="0"/>
              <a:t>Checklist for a Software Management Plan </a:t>
            </a:r>
          </a:p>
          <a:p>
            <a:pPr lvl="2"/>
            <a:r>
              <a:rPr lang="en-US" dirty="0">
                <a:hlinkClick r:id="rId2"/>
              </a:rPr>
              <a:t>https://zenodo.org/record/2159713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Software Deposit Guidance</a:t>
            </a:r>
          </a:p>
          <a:p>
            <a:pPr lvl="2"/>
            <a:r>
              <a:rPr lang="en-US" dirty="0">
                <a:hlinkClick r:id="rId3"/>
              </a:rPr>
              <a:t>https://softwaresaved.github.io/software-deposit-guidance/</a:t>
            </a:r>
            <a:endParaRPr lang="en-US" dirty="0"/>
          </a:p>
          <a:p>
            <a:r>
              <a:rPr lang="en-US" dirty="0"/>
              <a:t>FORCE11</a:t>
            </a:r>
          </a:p>
          <a:p>
            <a:pPr lvl="1"/>
            <a:r>
              <a:rPr lang="en-US" dirty="0"/>
              <a:t> Software Citation Principles</a:t>
            </a:r>
          </a:p>
          <a:p>
            <a:pPr lvl="2"/>
            <a:r>
              <a:rPr lang="en-US" dirty="0">
                <a:hlinkClick r:id="rId4"/>
              </a:rPr>
              <a:t>https://www.force11.org/software-citation-principles</a:t>
            </a:r>
            <a:r>
              <a:rPr lang="en-US" dirty="0"/>
              <a:t> </a:t>
            </a:r>
          </a:p>
          <a:p>
            <a:r>
              <a:rPr lang="en-US" dirty="0"/>
              <a:t>Software Heritage</a:t>
            </a:r>
          </a:p>
          <a:p>
            <a:pPr lvl="1"/>
            <a:r>
              <a:rPr lang="en-US" dirty="0"/>
              <a:t>Source Code Archive </a:t>
            </a:r>
          </a:p>
          <a:p>
            <a:pPr lvl="2"/>
            <a:r>
              <a:rPr lang="en-US" dirty="0">
                <a:hlinkClick r:id="rId5"/>
              </a:rPr>
              <a:t>https://archive.softwareheritage.org/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1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72111-3BA9-B745-AA3A-BF89F356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Preservation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5FB164-0892-7740-A846-C12D3D04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Preservation Network</a:t>
            </a:r>
          </a:p>
          <a:p>
            <a:pPr lvl="1"/>
            <a:r>
              <a:rPr lang="en-US" dirty="0"/>
              <a:t>Scaling Software Preservation and Emulation Infrastructure (</a:t>
            </a:r>
            <a:r>
              <a:rPr lang="en-US" dirty="0" err="1"/>
              <a:t>EaaSI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hlinkClick r:id="rId2"/>
              </a:rPr>
              <a:t>https://www.softwarepreservationnetwork.org/eaasi/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Fostering a Community of Practice: Preservation and Emulation in Library, Archives and Museums</a:t>
            </a:r>
          </a:p>
          <a:p>
            <a:pPr lvl="2"/>
            <a:r>
              <a:rPr lang="en-US" dirty="0">
                <a:hlinkClick r:id="rId3"/>
              </a:rPr>
              <a:t>https://www.softwarepreservationnetwork.org/fcop/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License and rights management</a:t>
            </a:r>
          </a:p>
          <a:p>
            <a:r>
              <a:rPr lang="en-US" dirty="0"/>
              <a:t>Internet Archive</a:t>
            </a:r>
          </a:p>
          <a:p>
            <a:r>
              <a:rPr lang="en-US" dirty="0"/>
              <a:t>UNESCO Persist</a:t>
            </a:r>
          </a:p>
          <a:p>
            <a:r>
              <a:rPr lang="en-US" dirty="0"/>
              <a:t>And many other smaller institutions and informal initiatives</a:t>
            </a:r>
          </a:p>
        </p:txBody>
      </p:sp>
    </p:spTree>
    <p:extLst>
      <p:ext uri="{BB962C8B-B14F-4D97-AF65-F5344CB8AC3E}">
        <p14:creationId xmlns:p14="http://schemas.microsoft.com/office/powerpoint/2010/main" val="1969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3067" cy="4351338"/>
          </a:xfrm>
        </p:spPr>
        <p:txBody>
          <a:bodyPr>
            <a:normAutofit/>
          </a:bodyPr>
          <a:lstStyle/>
          <a:p>
            <a:r>
              <a:rPr lang="en-US" altLang="de-DE" b="1" dirty="0">
                <a:sym typeface="Wingdings" charset="2"/>
              </a:rPr>
              <a:t>Emulation as Access Strategy</a:t>
            </a:r>
            <a:endParaRPr lang="en-US" altLang="de-DE" dirty="0">
              <a:sym typeface="Wingdings" charset="2"/>
            </a:endParaRPr>
          </a:p>
          <a:p>
            <a:pPr lvl="1"/>
            <a:r>
              <a:rPr lang="en-US" altLang="de-DE" b="1" dirty="0">
                <a:sym typeface="Wingdings" charset="2"/>
              </a:rPr>
              <a:t>Idea</a:t>
            </a:r>
            <a:r>
              <a:rPr lang="en-US" altLang="de-DE" dirty="0">
                <a:sym typeface="Wingdings" charset="2"/>
              </a:rPr>
              <a:t>: Implement a hardware equivalent in software </a:t>
            </a:r>
          </a:p>
          <a:p>
            <a:pPr lvl="2"/>
            <a:r>
              <a:rPr lang="en-US" altLang="de-DE" dirty="0">
                <a:sym typeface="Wingdings" charset="2"/>
              </a:rPr>
              <a:t>CS: every hardware logic circuit has an </a:t>
            </a:r>
            <a:r>
              <a:rPr lang="en-US" altLang="de-DE" b="1" i="1" dirty="0">
                <a:sym typeface="Wingdings" charset="2"/>
              </a:rPr>
              <a:t>equivalent</a:t>
            </a:r>
            <a:r>
              <a:rPr lang="en-US" altLang="de-DE" dirty="0">
                <a:sym typeface="Wingdings" charset="2"/>
              </a:rPr>
              <a:t> representation in software</a:t>
            </a:r>
          </a:p>
          <a:p>
            <a:pPr lvl="1"/>
            <a:r>
              <a:rPr lang="en-US" altLang="de-DE" dirty="0">
                <a:sym typeface="Wingdings" charset="2"/>
              </a:rPr>
              <a:t>Not a new idea (cf. Rothenberg, 1995)!</a:t>
            </a:r>
          </a:p>
          <a:p>
            <a:pPr lvl="1"/>
            <a:r>
              <a:rPr lang="en-US" altLang="de-DE" dirty="0"/>
              <a:t>However technically complex: </a:t>
            </a:r>
          </a:p>
          <a:p>
            <a:pPr lvl="2"/>
            <a:r>
              <a:rPr lang="en-US" altLang="de-DE" b="1" i="1" dirty="0">
                <a:solidFill>
                  <a:srgbClr val="FF0000"/>
                </a:solidFill>
              </a:rPr>
              <a:t>Usability</a:t>
            </a:r>
            <a:endParaRPr lang="en-US" altLang="de-DE" dirty="0"/>
          </a:p>
          <a:p>
            <a:pPr lvl="2"/>
            <a:r>
              <a:rPr lang="en-US" altLang="de-DE" b="1" i="1" dirty="0">
                <a:solidFill>
                  <a:srgbClr val="FF0000"/>
                </a:solidFill>
              </a:rPr>
              <a:t>Scalability</a:t>
            </a:r>
            <a:endParaRPr lang="en-US" altLang="de-DE" dirty="0"/>
          </a:p>
          <a:p>
            <a:pPr lvl="2"/>
            <a:r>
              <a:rPr lang="en-US" altLang="de-DE" b="1" i="1" dirty="0">
                <a:solidFill>
                  <a:srgbClr val="FF0000"/>
                </a:solidFill>
              </a:rPr>
              <a:t>Preservation Paradox</a:t>
            </a:r>
            <a:endParaRPr lang="en-US" altLang="de-DE" dirty="0"/>
          </a:p>
          <a:p>
            <a:endParaRPr lang="en-US" dirty="0"/>
          </a:p>
        </p:txBody>
      </p:sp>
      <p:pic>
        <p:nvPicPr>
          <p:cNvPr id="2050" name="Picture 2" descr="ttps://upload.wikimedia.org/wikipedia/commons/8/84/C64c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268" y="1859501"/>
            <a:ext cx="5242515" cy="41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3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3" y="902044"/>
            <a:ext cx="7422161" cy="556835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Dissecting a Digital Artefact</a:t>
            </a:r>
          </a:p>
        </p:txBody>
      </p:sp>
    </p:spTree>
    <p:extLst>
      <p:ext uri="{BB962C8B-B14F-4D97-AF65-F5344CB8AC3E}">
        <p14:creationId xmlns:p14="http://schemas.microsoft.com/office/powerpoint/2010/main" val="288798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48" y="0"/>
            <a:ext cx="9141144" cy="6858000"/>
          </a:xfrm>
          <a:prstGeom prst="rect">
            <a:avLst/>
          </a:prstGeom>
        </p:spPr>
      </p:pic>
      <p:sp>
        <p:nvSpPr>
          <p:cNvPr id="6" name="Legende mit Linie (1) 5"/>
          <p:cNvSpPr/>
          <p:nvPr/>
        </p:nvSpPr>
        <p:spPr>
          <a:xfrm>
            <a:off x="8550097" y="344823"/>
            <a:ext cx="3164993" cy="2670225"/>
          </a:xfrm>
          <a:prstGeom prst="borderCallout1">
            <a:avLst>
              <a:gd name="adj1" fmla="val 18750"/>
              <a:gd name="adj2" fmla="val -8333"/>
              <a:gd name="adj3" fmla="val 39951"/>
              <a:gd name="adj4" fmla="val -799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Huge number of different dig. object types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Objects fixed. Archived objects do not change over time.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101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48" y="0"/>
            <a:ext cx="9141144" cy="6858000"/>
          </a:xfrm>
          <a:prstGeom prst="rect">
            <a:avLst/>
          </a:prstGeom>
        </p:spPr>
      </p:pic>
      <p:sp>
        <p:nvSpPr>
          <p:cNvPr id="6" name="Legende mit Linie (1) 5"/>
          <p:cNvSpPr/>
          <p:nvPr/>
        </p:nvSpPr>
        <p:spPr>
          <a:xfrm>
            <a:off x="8550097" y="344824"/>
            <a:ext cx="3164993" cy="1884219"/>
          </a:xfrm>
          <a:prstGeom prst="borderCallout1">
            <a:avLst>
              <a:gd name="adj1" fmla="val 18750"/>
              <a:gd name="adj2" fmla="val -8333"/>
              <a:gd name="adj3" fmla="val 39951"/>
              <a:gd name="adj4" fmla="val -799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Huge number of different dig. objects.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Fixed. Do usually not change over time.</a:t>
            </a:r>
          </a:p>
          <a:p>
            <a:pPr algn="ctr"/>
            <a:endParaRPr lang="en-GB" sz="2400" dirty="0"/>
          </a:p>
        </p:txBody>
      </p:sp>
      <p:sp>
        <p:nvSpPr>
          <p:cNvPr id="5" name="Legende mit Linie (1) 4"/>
          <p:cNvSpPr/>
          <p:nvPr/>
        </p:nvSpPr>
        <p:spPr>
          <a:xfrm>
            <a:off x="8550096" y="4134255"/>
            <a:ext cx="3164993" cy="2448195"/>
          </a:xfrm>
          <a:prstGeom prst="borderCallout1">
            <a:avLst>
              <a:gd name="adj1" fmla="val 18750"/>
              <a:gd name="adj2" fmla="val -8333"/>
              <a:gd name="adj3" fmla="val 10106"/>
              <a:gd name="adj4" fmla="val -8191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Rather small number of different hardware environments.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Require replacements (continuously).</a:t>
            </a:r>
          </a:p>
        </p:txBody>
      </p:sp>
    </p:spTree>
    <p:extLst>
      <p:ext uri="{BB962C8B-B14F-4D97-AF65-F5344CB8AC3E}">
        <p14:creationId xmlns:p14="http://schemas.microsoft.com/office/powerpoint/2010/main" val="122692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48" y="0"/>
            <a:ext cx="9141144" cy="6858000"/>
          </a:xfrm>
          <a:prstGeom prst="rect">
            <a:avLst/>
          </a:prstGeom>
        </p:spPr>
      </p:pic>
      <p:sp>
        <p:nvSpPr>
          <p:cNvPr id="3" name="Rahmen 2"/>
          <p:cNvSpPr/>
          <p:nvPr/>
        </p:nvSpPr>
        <p:spPr>
          <a:xfrm>
            <a:off x="2056631" y="2697019"/>
            <a:ext cx="5837381" cy="2216728"/>
          </a:xfrm>
          <a:prstGeom prst="frame">
            <a:avLst>
              <a:gd name="adj1" fmla="val 1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C7C3698-605F-764C-A253-67802D2F4A9E}"/>
              </a:ext>
            </a:extLst>
          </p:cNvPr>
          <p:cNvSpPr txBox="1"/>
          <p:nvPr/>
        </p:nvSpPr>
        <p:spPr>
          <a:xfrm>
            <a:off x="8973332" y="3276617"/>
            <a:ext cx="264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where the two worlds meet.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5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Macintosh PowerPoint</Application>
  <PresentationFormat>Breitbild</PresentationFormat>
  <Paragraphs>168</Paragraphs>
  <Slides>23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Montserrat</vt:lpstr>
      <vt:lpstr>Open Sans</vt:lpstr>
      <vt:lpstr>Open Sans Light</vt:lpstr>
      <vt:lpstr>Open Sans SemiBold</vt:lpstr>
      <vt:lpstr>Poppins</vt:lpstr>
      <vt:lpstr>Poppins Light</vt:lpstr>
      <vt:lpstr>Wingdings</vt:lpstr>
      <vt:lpstr>Office</vt:lpstr>
      <vt:lpstr>Scaling Emulation and Software Preservation Infrastructure</vt:lpstr>
      <vt:lpstr>PowerPoint-Präsentation</vt:lpstr>
      <vt:lpstr>Software Preservation</vt:lpstr>
      <vt:lpstr>Software Preservation</vt:lpstr>
      <vt:lpstr>Emulation</vt:lpstr>
      <vt:lpstr>Dissecting a Digital Artefact</vt:lpstr>
      <vt:lpstr>PowerPoint-Präsentation</vt:lpstr>
      <vt:lpstr>PowerPoint-Präsentation</vt:lpstr>
      <vt:lpstr>PowerPoint-Präsentation</vt:lpstr>
      <vt:lpstr>PowerPoint-Präsentation</vt:lpstr>
      <vt:lpstr>Emulation as a Service</vt:lpstr>
      <vt:lpstr>Emulation as a Service</vt:lpstr>
      <vt:lpstr>EaaS in Production</vt:lpstr>
      <vt:lpstr>PowerPoint-Präsentation</vt:lpstr>
      <vt:lpstr>EaaSI: Scale Up</vt:lpstr>
      <vt:lpstr>Share Work &amp; Expertise</vt:lpstr>
      <vt:lpstr>Discovery &amp; Description</vt:lpstr>
      <vt:lpstr>Access</vt:lpstr>
      <vt:lpstr>Our Team</vt:lpstr>
      <vt:lpstr>PowerPoint-Präsentation</vt:lpstr>
      <vt:lpstr>Our Node Hosts</vt:lpstr>
      <vt:lpstr>A Very Special Thanks to our Funders...</vt:lpstr>
      <vt:lpstr>Thank you!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Office-Benutzer</cp:lastModifiedBy>
  <cp:revision>33</cp:revision>
  <dcterms:created xsi:type="dcterms:W3CDTF">2019-04-02T17:38:45Z</dcterms:created>
  <dcterms:modified xsi:type="dcterms:W3CDTF">2019-04-08T10:54:58Z</dcterms:modified>
</cp:coreProperties>
</file>